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7" r:id="rId2"/>
    <p:sldId id="286" r:id="rId3"/>
    <p:sldId id="287" r:id="rId4"/>
    <p:sldId id="318" r:id="rId5"/>
    <p:sldId id="272" r:id="rId6"/>
    <p:sldId id="273" r:id="rId7"/>
    <p:sldId id="274" r:id="rId8"/>
    <p:sldId id="284" r:id="rId9"/>
    <p:sldId id="373" r:id="rId10"/>
    <p:sldId id="288" r:id="rId11"/>
    <p:sldId id="289" r:id="rId12"/>
    <p:sldId id="290" r:id="rId13"/>
    <p:sldId id="291" r:id="rId14"/>
    <p:sldId id="292" r:id="rId15"/>
    <p:sldId id="293" r:id="rId16"/>
    <p:sldId id="294" r:id="rId17"/>
    <p:sldId id="295" r:id="rId18"/>
    <p:sldId id="296" r:id="rId19"/>
    <p:sldId id="297" r:id="rId20"/>
    <p:sldId id="275" r:id="rId21"/>
    <p:sldId id="285" r:id="rId22"/>
    <p:sldId id="281" r:id="rId23"/>
    <p:sldId id="282" r:id="rId24"/>
    <p:sldId id="298"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68" r:id="rId39"/>
    <p:sldId id="319" r:id="rId40"/>
    <p:sldId id="279" r:id="rId41"/>
    <p:sldId id="283" r:id="rId42"/>
    <p:sldId id="320" r:id="rId43"/>
    <p:sldId id="321" r:id="rId44"/>
    <p:sldId id="322" r:id="rId45"/>
    <p:sldId id="323" r:id="rId46"/>
    <p:sldId id="324" r:id="rId47"/>
    <p:sldId id="325" r:id="rId48"/>
    <p:sldId id="326" r:id="rId49"/>
    <p:sldId id="369"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7" r:id="rId70"/>
    <p:sldId id="348" r:id="rId71"/>
    <p:sldId id="349" r:id="rId72"/>
    <p:sldId id="350" r:id="rId73"/>
    <p:sldId id="351" r:id="rId74"/>
    <p:sldId id="352" r:id="rId75"/>
    <p:sldId id="353" r:id="rId76"/>
    <p:sldId id="358" r:id="rId77"/>
    <p:sldId id="359" r:id="rId78"/>
    <p:sldId id="360" r:id="rId79"/>
    <p:sldId id="361" r:id="rId80"/>
    <p:sldId id="362" r:id="rId81"/>
    <p:sldId id="363" r:id="rId82"/>
    <p:sldId id="364" r:id="rId83"/>
    <p:sldId id="365" r:id="rId84"/>
    <p:sldId id="366" r:id="rId85"/>
    <p:sldId id="367" r:id="rId86"/>
    <p:sldId id="370" r:id="rId87"/>
    <p:sldId id="371" r:id="rId8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7399" autoAdjust="0"/>
    <p:restoredTop sz="95865" autoAdjust="0"/>
  </p:normalViewPr>
  <p:slideViewPr>
    <p:cSldViewPr snapToGrid="0">
      <p:cViewPr varScale="1">
        <p:scale>
          <a:sx n="107" d="100"/>
          <a:sy n="107" d="100"/>
        </p:scale>
        <p:origin x="3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ED738-C7F5-4DC0-9EB2-F62E90FF8970}" type="datetimeFigureOut">
              <a:rPr lang="sv-SE" smtClean="0"/>
              <a:t>2020-11-15</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C361A-67F9-479B-9210-24CEEB6975D4}" type="slidenum">
              <a:rPr lang="sv-SE" smtClean="0"/>
              <a:t>‹#›</a:t>
            </a:fld>
            <a:endParaRPr lang="sv-SE"/>
          </a:p>
        </p:txBody>
      </p:sp>
    </p:spTree>
    <p:extLst>
      <p:ext uri="{BB962C8B-B14F-4D97-AF65-F5344CB8AC3E}">
        <p14:creationId xmlns:p14="http://schemas.microsoft.com/office/powerpoint/2010/main" val="231160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4</a:t>
            </a:fld>
            <a:endParaRPr lang="sv-SE"/>
          </a:p>
        </p:txBody>
      </p:sp>
    </p:spTree>
    <p:extLst>
      <p:ext uri="{BB962C8B-B14F-4D97-AF65-F5344CB8AC3E}">
        <p14:creationId xmlns:p14="http://schemas.microsoft.com/office/powerpoint/2010/main" val="3036331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47</a:t>
            </a:fld>
            <a:endParaRPr lang="sv-SE"/>
          </a:p>
        </p:txBody>
      </p:sp>
    </p:spTree>
    <p:extLst>
      <p:ext uri="{BB962C8B-B14F-4D97-AF65-F5344CB8AC3E}">
        <p14:creationId xmlns:p14="http://schemas.microsoft.com/office/powerpoint/2010/main" val="195834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48</a:t>
            </a:fld>
            <a:endParaRPr lang="sv-SE"/>
          </a:p>
        </p:txBody>
      </p:sp>
    </p:spTree>
    <p:extLst>
      <p:ext uri="{BB962C8B-B14F-4D97-AF65-F5344CB8AC3E}">
        <p14:creationId xmlns:p14="http://schemas.microsoft.com/office/powerpoint/2010/main" val="225654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50</a:t>
            </a:fld>
            <a:endParaRPr lang="sv-SE"/>
          </a:p>
        </p:txBody>
      </p:sp>
    </p:spTree>
    <p:extLst>
      <p:ext uri="{BB962C8B-B14F-4D97-AF65-F5344CB8AC3E}">
        <p14:creationId xmlns:p14="http://schemas.microsoft.com/office/powerpoint/2010/main" val="4198376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51</a:t>
            </a:fld>
            <a:endParaRPr lang="sv-SE"/>
          </a:p>
        </p:txBody>
      </p:sp>
    </p:spTree>
    <p:extLst>
      <p:ext uri="{BB962C8B-B14F-4D97-AF65-F5344CB8AC3E}">
        <p14:creationId xmlns:p14="http://schemas.microsoft.com/office/powerpoint/2010/main" val="3301025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79</a:t>
            </a:fld>
            <a:endParaRPr lang="sv-SE"/>
          </a:p>
        </p:txBody>
      </p:sp>
    </p:spTree>
    <p:extLst>
      <p:ext uri="{BB962C8B-B14F-4D97-AF65-F5344CB8AC3E}">
        <p14:creationId xmlns:p14="http://schemas.microsoft.com/office/powerpoint/2010/main" val="2808427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80</a:t>
            </a:fld>
            <a:endParaRPr lang="sv-SE"/>
          </a:p>
        </p:txBody>
      </p:sp>
    </p:spTree>
    <p:extLst>
      <p:ext uri="{BB962C8B-B14F-4D97-AF65-F5344CB8AC3E}">
        <p14:creationId xmlns:p14="http://schemas.microsoft.com/office/powerpoint/2010/main" val="57201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81</a:t>
            </a:fld>
            <a:endParaRPr lang="sv-SE"/>
          </a:p>
        </p:txBody>
      </p:sp>
    </p:spTree>
    <p:extLst>
      <p:ext uri="{BB962C8B-B14F-4D97-AF65-F5344CB8AC3E}">
        <p14:creationId xmlns:p14="http://schemas.microsoft.com/office/powerpoint/2010/main" val="39452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82</a:t>
            </a:fld>
            <a:endParaRPr lang="sv-SE"/>
          </a:p>
        </p:txBody>
      </p:sp>
    </p:spTree>
    <p:extLst>
      <p:ext uri="{BB962C8B-B14F-4D97-AF65-F5344CB8AC3E}">
        <p14:creationId xmlns:p14="http://schemas.microsoft.com/office/powerpoint/2010/main" val="2911175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83</a:t>
            </a:fld>
            <a:endParaRPr lang="sv-SE"/>
          </a:p>
        </p:txBody>
      </p:sp>
    </p:spTree>
    <p:extLst>
      <p:ext uri="{BB962C8B-B14F-4D97-AF65-F5344CB8AC3E}">
        <p14:creationId xmlns:p14="http://schemas.microsoft.com/office/powerpoint/2010/main" val="2787235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84</a:t>
            </a:fld>
            <a:endParaRPr lang="sv-SE"/>
          </a:p>
        </p:txBody>
      </p:sp>
    </p:spTree>
    <p:extLst>
      <p:ext uri="{BB962C8B-B14F-4D97-AF65-F5344CB8AC3E}">
        <p14:creationId xmlns:p14="http://schemas.microsoft.com/office/powerpoint/2010/main" val="250488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http://royal.pingdom.com/2010/11/12/real-connection-speeds-for-internet-users-across-the-world/</a:t>
            </a:r>
          </a:p>
          <a:p>
            <a:r>
              <a:rPr lang="sv-SE" dirty="0" smtClean="0"/>
              <a:t>http://www.telegraph.co.uk/travel/maps-and-graphics/countries-with-fastest-internet-connection-speeds/</a:t>
            </a:r>
          </a:p>
          <a:p>
            <a:r>
              <a:rPr lang="sv-SE" dirty="0" smtClean="0"/>
              <a:t>http://wintelguy.com/transfertimecalc.pl</a:t>
            </a:r>
          </a:p>
          <a:p>
            <a:r>
              <a:rPr lang="sv-SE" dirty="0" smtClean="0"/>
              <a:t>https://techinternets.com/copy_calc</a:t>
            </a:r>
          </a:p>
          <a:p>
            <a:r>
              <a:rPr lang="sv-SE" dirty="0" smtClean="0"/>
              <a:t>http://www.jumpmind.com/solutions/data-replication</a:t>
            </a:r>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7</a:t>
            </a:fld>
            <a:endParaRPr lang="sv-SE"/>
          </a:p>
        </p:txBody>
      </p:sp>
    </p:spTree>
    <p:extLst>
      <p:ext uri="{BB962C8B-B14F-4D97-AF65-F5344CB8AC3E}">
        <p14:creationId xmlns:p14="http://schemas.microsoft.com/office/powerpoint/2010/main" val="158521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8</a:t>
            </a:fld>
            <a:endParaRPr lang="sv-SE"/>
          </a:p>
        </p:txBody>
      </p:sp>
    </p:spTree>
    <p:extLst>
      <p:ext uri="{BB962C8B-B14F-4D97-AF65-F5344CB8AC3E}">
        <p14:creationId xmlns:p14="http://schemas.microsoft.com/office/powerpoint/2010/main" val="2128707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39</a:t>
            </a:fld>
            <a:endParaRPr lang="sv-SE"/>
          </a:p>
        </p:txBody>
      </p:sp>
    </p:spTree>
    <p:extLst>
      <p:ext uri="{BB962C8B-B14F-4D97-AF65-F5344CB8AC3E}">
        <p14:creationId xmlns:p14="http://schemas.microsoft.com/office/powerpoint/2010/main" val="363068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42</a:t>
            </a:fld>
            <a:endParaRPr lang="sv-SE"/>
          </a:p>
        </p:txBody>
      </p:sp>
    </p:spTree>
    <p:extLst>
      <p:ext uri="{BB962C8B-B14F-4D97-AF65-F5344CB8AC3E}">
        <p14:creationId xmlns:p14="http://schemas.microsoft.com/office/powerpoint/2010/main" val="3302115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43</a:t>
            </a:fld>
            <a:endParaRPr lang="sv-SE"/>
          </a:p>
        </p:txBody>
      </p:sp>
    </p:spTree>
    <p:extLst>
      <p:ext uri="{BB962C8B-B14F-4D97-AF65-F5344CB8AC3E}">
        <p14:creationId xmlns:p14="http://schemas.microsoft.com/office/powerpoint/2010/main" val="4060219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44</a:t>
            </a:fld>
            <a:endParaRPr lang="sv-SE"/>
          </a:p>
        </p:txBody>
      </p:sp>
    </p:spTree>
    <p:extLst>
      <p:ext uri="{BB962C8B-B14F-4D97-AF65-F5344CB8AC3E}">
        <p14:creationId xmlns:p14="http://schemas.microsoft.com/office/powerpoint/2010/main" val="84004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45</a:t>
            </a:fld>
            <a:endParaRPr lang="sv-SE"/>
          </a:p>
        </p:txBody>
      </p:sp>
    </p:spTree>
    <p:extLst>
      <p:ext uri="{BB962C8B-B14F-4D97-AF65-F5344CB8AC3E}">
        <p14:creationId xmlns:p14="http://schemas.microsoft.com/office/powerpoint/2010/main" val="1971426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81C361A-67F9-479B-9210-24CEEB6975D4}" type="slidenum">
              <a:rPr lang="sv-SE" smtClean="0"/>
              <a:t>46</a:t>
            </a:fld>
            <a:endParaRPr lang="sv-SE"/>
          </a:p>
        </p:txBody>
      </p:sp>
    </p:spTree>
    <p:extLst>
      <p:ext uri="{BB962C8B-B14F-4D97-AF65-F5344CB8AC3E}">
        <p14:creationId xmlns:p14="http://schemas.microsoft.com/office/powerpoint/2010/main" val="3236167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smtClean="0"/>
              <a:t>Klicka här för att ändra format</a:t>
            </a:r>
            <a:endParaRPr lang="sv-SE"/>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smtClean="0"/>
              <a:t>Klicka här för att ändra format på underrubrik i bakgrunden</a:t>
            </a:r>
            <a:endParaRPr lang="sv-SE"/>
          </a:p>
        </p:txBody>
      </p:sp>
      <p:sp>
        <p:nvSpPr>
          <p:cNvPr id="4" name="Platshållare för datum 3"/>
          <p:cNvSpPr>
            <a:spLocks noGrp="1"/>
          </p:cNvSpPr>
          <p:nvPr>
            <p:ph type="dt" sz="half" idx="10"/>
          </p:nvPr>
        </p:nvSpPr>
        <p:spPr/>
        <p:txBody>
          <a:bodyPr/>
          <a:lstStyle/>
          <a:p>
            <a:fld id="{AAA46A59-0E68-4D8A-8311-37B4183460BD}" type="datetimeFigureOut">
              <a:rPr lang="sv-SE" smtClean="0"/>
              <a:t>2020-11-15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353397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AAA46A59-0E68-4D8A-8311-37B4183460BD}" type="datetimeFigureOut">
              <a:rPr lang="sv-SE" smtClean="0"/>
              <a:t>2020-11-15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426773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724900" y="365125"/>
            <a:ext cx="2628900" cy="5811838"/>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838200" y="365125"/>
            <a:ext cx="7734300" cy="5811838"/>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AAA46A59-0E68-4D8A-8311-37B4183460BD}" type="datetimeFigureOut">
              <a:rPr lang="sv-SE" smtClean="0"/>
              <a:t>2020-11-15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924287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 Upptill">
    <p:spTree>
      <p:nvGrpSpPr>
        <p:cNvPr id="1" name=""/>
        <p:cNvGrpSpPr/>
        <p:nvPr/>
      </p:nvGrpSpPr>
      <p:grpSpPr>
        <a:xfrm>
          <a:off x="0" y="0"/>
          <a:ext cx="0" cy="0"/>
          <a:chOff x="0" y="0"/>
          <a:chExt cx="0" cy="0"/>
        </a:xfrm>
      </p:grpSpPr>
      <p:sp>
        <p:nvSpPr>
          <p:cNvPr id="16" name="Shape 16"/>
          <p:cNvSpPr>
            <a:spLocks noGrp="1"/>
          </p:cNvSpPr>
          <p:nvPr>
            <p:ph type="title"/>
          </p:nvPr>
        </p:nvSpPr>
        <p:spPr>
          <a:xfrm>
            <a:off x="2193726" y="1091654"/>
            <a:ext cx="7804549" cy="1138536"/>
          </a:xfrm>
          <a:prstGeom prst="rect">
            <a:avLst/>
          </a:prstGeom>
        </p:spPr>
        <p:txBody>
          <a:bodyPr lIns="0" tIns="0" rIns="0" bIns="0"/>
          <a:lstStyle>
            <a:lvl1pPr>
              <a:defRPr sz="5484"/>
            </a:lvl1pPr>
          </a:lstStyle>
          <a:p>
            <a:pPr lvl="0">
              <a:defRPr sz="1800"/>
            </a:pPr>
            <a:r>
              <a:rPr sz="5484"/>
              <a:t>Titeltext</a:t>
            </a:r>
          </a:p>
        </p:txBody>
      </p:sp>
    </p:spTree>
    <p:extLst>
      <p:ext uri="{BB962C8B-B14F-4D97-AF65-F5344CB8AC3E}">
        <p14:creationId xmlns:p14="http://schemas.microsoft.com/office/powerpoint/2010/main" val="375939485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AAA46A59-0E68-4D8A-8311-37B4183460BD}" type="datetimeFigureOut">
              <a:rPr lang="sv-SE" smtClean="0"/>
              <a:t>2020-11-15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782569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smtClean="0"/>
              <a:t>Klicka här för att ändra format</a:t>
            </a:r>
            <a:endParaRPr lang="sv-SE"/>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smtClean="0"/>
              <a:t>Klicka här för att ändra format på bakgrundstexten</a:t>
            </a:r>
          </a:p>
        </p:txBody>
      </p:sp>
      <p:sp>
        <p:nvSpPr>
          <p:cNvPr id="4" name="Platshållare för datum 3"/>
          <p:cNvSpPr>
            <a:spLocks noGrp="1"/>
          </p:cNvSpPr>
          <p:nvPr>
            <p:ph type="dt" sz="half" idx="10"/>
          </p:nvPr>
        </p:nvSpPr>
        <p:spPr/>
        <p:txBody>
          <a:bodyPr/>
          <a:lstStyle/>
          <a:p>
            <a:fld id="{AAA46A59-0E68-4D8A-8311-37B4183460BD}" type="datetimeFigureOut">
              <a:rPr lang="sv-SE" smtClean="0"/>
              <a:t>2020-11-15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187342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838200" y="1825625"/>
            <a:ext cx="5181600" cy="435133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172200" y="1825625"/>
            <a:ext cx="5181600" cy="435133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datum 4"/>
          <p:cNvSpPr>
            <a:spLocks noGrp="1"/>
          </p:cNvSpPr>
          <p:nvPr>
            <p:ph type="dt" sz="half" idx="10"/>
          </p:nvPr>
        </p:nvSpPr>
        <p:spPr/>
        <p:txBody>
          <a:bodyPr/>
          <a:lstStyle/>
          <a:p>
            <a:fld id="{AAA46A59-0E68-4D8A-8311-37B4183460BD}" type="datetimeFigureOut">
              <a:rPr lang="sv-SE" smtClean="0"/>
              <a:t>2020-11-15</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4120737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smtClean="0"/>
              <a:t>Klicka här för att ändra format</a:t>
            </a:r>
            <a:endParaRPr lang="sv-SE"/>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Platshållare för datum 6"/>
          <p:cNvSpPr>
            <a:spLocks noGrp="1"/>
          </p:cNvSpPr>
          <p:nvPr>
            <p:ph type="dt" sz="half" idx="10"/>
          </p:nvPr>
        </p:nvSpPr>
        <p:spPr/>
        <p:txBody>
          <a:bodyPr/>
          <a:lstStyle/>
          <a:p>
            <a:fld id="{AAA46A59-0E68-4D8A-8311-37B4183460BD}" type="datetimeFigureOut">
              <a:rPr lang="sv-SE" smtClean="0"/>
              <a:t>2020-11-15</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744282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AAA46A59-0E68-4D8A-8311-37B4183460BD}" type="datetimeFigureOut">
              <a:rPr lang="sv-SE" smtClean="0"/>
              <a:t>2020-11-15</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2349025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AAA46A59-0E68-4D8A-8311-37B4183460BD}" type="datetimeFigureOut">
              <a:rPr lang="sv-SE" smtClean="0"/>
              <a:t>2020-11-15</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1099631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sv-SE"/>
          </a:p>
        </p:txBody>
      </p:sp>
      <p:sp>
        <p:nvSpPr>
          <p:cNvPr id="3" name="Platshållare för innehåll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AAA46A59-0E68-4D8A-8311-37B4183460BD}" type="datetimeFigureOut">
              <a:rPr lang="sv-SE" smtClean="0"/>
              <a:t>2020-11-15</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281577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sv-SE"/>
          </a:p>
        </p:txBody>
      </p:sp>
      <p:sp>
        <p:nvSpPr>
          <p:cNvPr id="3" name="Platshållare för bild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AAA46A59-0E68-4D8A-8311-37B4183460BD}" type="datetimeFigureOut">
              <a:rPr lang="sv-SE" smtClean="0"/>
              <a:t>2020-11-15</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A65AE590-14A9-417C-A4F7-925C6003695F}" type="slidenum">
              <a:rPr lang="sv-SE" smtClean="0"/>
              <a:t>‹#›</a:t>
            </a:fld>
            <a:endParaRPr lang="sv-SE"/>
          </a:p>
        </p:txBody>
      </p:sp>
    </p:spTree>
    <p:extLst>
      <p:ext uri="{BB962C8B-B14F-4D97-AF65-F5344CB8AC3E}">
        <p14:creationId xmlns:p14="http://schemas.microsoft.com/office/powerpoint/2010/main" val="3461085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smtClean="0"/>
              <a:t>Klicka här för att ändra format</a:t>
            </a:r>
            <a:endParaRPr lang="sv-SE"/>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46A59-0E68-4D8A-8311-37B4183460BD}" type="datetimeFigureOut">
              <a:rPr lang="sv-SE" smtClean="0"/>
              <a:t>2020-11-15</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E590-14A9-417C-A4F7-925C6003695F}" type="slidenum">
              <a:rPr lang="sv-SE" smtClean="0"/>
              <a:t>‹#›</a:t>
            </a:fld>
            <a:endParaRPr lang="sv-SE"/>
          </a:p>
        </p:txBody>
      </p:sp>
    </p:spTree>
    <p:extLst>
      <p:ext uri="{BB962C8B-B14F-4D97-AF65-F5344CB8AC3E}">
        <p14:creationId xmlns:p14="http://schemas.microsoft.com/office/powerpoint/2010/main" val="1724975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sql/t-sql/data-types/data-types-transact-sql"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sql/t-sql/data-types/data-types-transact-sql"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sql/t-sql/data-types/data-types-transact-sql"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sql/t-sql/data-types/data-types-transact-sql"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sql/t-sql/data-types/data-types-transact-sql"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csc.lsu.edu/~chen/pdf/erd-5-pages.pdf" TargetMode="Externa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ataversity.net/a-short-history-of-the-er-diagram-and-information-modeli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raw.io/"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asted-image.pdf"/>
          <p:cNvPicPr/>
          <p:nvPr/>
        </p:nvPicPr>
        <p:blipFill>
          <a:blip r:embed="rId2">
            <a:extLst/>
          </a:blip>
          <a:stretch>
            <a:fillRect/>
          </a:stretch>
        </p:blipFill>
        <p:spPr>
          <a:xfrm>
            <a:off x="0" y="-171897"/>
            <a:ext cx="12192000" cy="7029897"/>
          </a:xfrm>
          <a:prstGeom prst="rect">
            <a:avLst/>
          </a:prstGeom>
          <a:ln w="3175">
            <a:miter lim="400000"/>
          </a:ln>
        </p:spPr>
      </p:pic>
      <p:sp>
        <p:nvSpPr>
          <p:cNvPr id="36" name="Shape 36"/>
          <p:cNvSpPr/>
          <p:nvPr/>
        </p:nvSpPr>
        <p:spPr>
          <a:xfrm>
            <a:off x="2347342" y="-405605"/>
            <a:ext cx="7497311" cy="7497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3175">
            <a:miter lim="400000"/>
          </a:ln>
          <a:effectLst>
            <a:outerShdw blurRad="25400" dist="12700" dir="5400000" rotWithShape="0">
              <a:srgbClr val="000000">
                <a:alpha val="50000"/>
              </a:srgbClr>
            </a:outerShdw>
          </a:effectLst>
        </p:spPr>
        <p:txBody>
          <a:bodyPr lIns="0" tIns="0" rIns="0" bIns="0" anchor="ctr"/>
          <a:lstStyle/>
          <a:p>
            <a:pPr lvl="0">
              <a:defRPr sz="2200">
                <a:solidFill>
                  <a:srgbClr val="FFFFFF"/>
                </a:solidFill>
              </a:defRPr>
            </a:pPr>
            <a:endParaRPr sz="1547"/>
          </a:p>
        </p:txBody>
      </p:sp>
      <p:sp>
        <p:nvSpPr>
          <p:cNvPr id="37" name="Shape 37"/>
          <p:cNvSpPr>
            <a:spLocks noGrp="1"/>
          </p:cNvSpPr>
          <p:nvPr>
            <p:ph type="title"/>
          </p:nvPr>
        </p:nvSpPr>
        <p:spPr>
          <a:xfrm>
            <a:off x="3336725" y="1351278"/>
            <a:ext cx="5518548" cy="2331722"/>
          </a:xfrm>
          <a:prstGeom prst="rect">
            <a:avLst/>
          </a:prstGeom>
        </p:spPr>
        <p:txBody>
          <a:bodyPr anchor="b">
            <a:normAutofit/>
          </a:bodyPr>
          <a:lstStyle>
            <a:lvl1pPr defTabSz="338327">
              <a:defRPr sz="6660">
                <a:latin typeface="Vollkorn Bold"/>
                <a:ea typeface="Vollkorn Bold"/>
                <a:cs typeface="Vollkorn Bold"/>
                <a:sym typeface="Vollkorn Bold"/>
              </a:defRPr>
            </a:lvl1pPr>
          </a:lstStyle>
          <a:p>
            <a:pPr lvl="0">
              <a:defRPr sz="1800"/>
            </a:pPr>
            <a:r>
              <a:rPr lang="sv-SE" sz="4683" dirty="0"/>
              <a:t>Databashantering, </a:t>
            </a:r>
            <a:r>
              <a:rPr lang="sv-SE" sz="4683" dirty="0" smtClean="0"/>
              <a:t>DEVOPS20</a:t>
            </a:r>
            <a:r>
              <a:rPr lang="sv-SE" sz="4683" dirty="0"/>
              <a:t/>
            </a:r>
            <a:br>
              <a:rPr lang="sv-SE" sz="4683" dirty="0"/>
            </a:br>
            <a:r>
              <a:rPr lang="sv-SE" sz="4000" dirty="0" smtClean="0">
                <a:solidFill>
                  <a:srgbClr val="FF0000"/>
                </a:solidFill>
              </a:rPr>
              <a:t>Design och ER, </a:t>
            </a:r>
            <a:r>
              <a:rPr lang="sv-SE" sz="4000" dirty="0">
                <a:solidFill>
                  <a:srgbClr val="FF0000"/>
                </a:solidFill>
              </a:rPr>
              <a:t>del </a:t>
            </a:r>
            <a:r>
              <a:rPr lang="sv-SE" sz="4000" dirty="0" smtClean="0">
                <a:solidFill>
                  <a:srgbClr val="FF0000"/>
                </a:solidFill>
              </a:rPr>
              <a:t>4</a:t>
            </a:r>
            <a:r>
              <a:rPr lang="sv-SE" sz="3600" dirty="0" smtClean="0"/>
              <a:t/>
            </a:r>
            <a:br>
              <a:rPr lang="sv-SE" sz="3600" dirty="0" smtClean="0"/>
            </a:br>
            <a:r>
              <a:rPr lang="sv-SE" dirty="0" smtClean="0"/>
              <a:t/>
            </a:r>
            <a:br>
              <a:rPr lang="sv-SE" dirty="0" smtClean="0"/>
            </a:br>
            <a:r>
              <a:rPr lang="sv-SE" dirty="0" smtClean="0"/>
              <a:t>Utbildare: Mikael Lönnroos</a:t>
            </a:r>
            <a:endParaRPr sz="4683" dirty="0"/>
          </a:p>
        </p:txBody>
      </p:sp>
      <p:pic>
        <p:nvPicPr>
          <p:cNvPr id="38" name="Nackademin svart.jpg"/>
          <p:cNvPicPr/>
          <p:nvPr/>
        </p:nvPicPr>
        <p:blipFill>
          <a:blip r:embed="rId4">
            <a:extLst/>
          </a:blip>
          <a:stretch>
            <a:fillRect/>
          </a:stretch>
        </p:blipFill>
        <p:spPr>
          <a:xfrm>
            <a:off x="4331915" y="4663192"/>
            <a:ext cx="3528163" cy="404872"/>
          </a:xfrm>
          <a:prstGeom prst="rect">
            <a:avLst/>
          </a:prstGeom>
          <a:ln w="3175">
            <a:miter lim="400000"/>
          </a:ln>
        </p:spPr>
      </p:pic>
    </p:spTree>
    <p:extLst>
      <p:ext uri="{BB962C8B-B14F-4D97-AF65-F5344CB8AC3E}">
        <p14:creationId xmlns:p14="http://schemas.microsoft.com/office/powerpoint/2010/main" val="1193010865"/>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Datatyper i SQL Server</a:t>
            </a:r>
            <a:endParaRPr lang="sv-SE" dirty="0"/>
          </a:p>
        </p:txBody>
      </p:sp>
      <p:sp>
        <p:nvSpPr>
          <p:cNvPr id="3" name="Platshållare för innehåll 2"/>
          <p:cNvSpPr>
            <a:spLocks noGrp="1"/>
          </p:cNvSpPr>
          <p:nvPr>
            <p:ph idx="1"/>
          </p:nvPr>
        </p:nvSpPr>
        <p:spPr>
          <a:xfrm>
            <a:off x="838199" y="1825625"/>
            <a:ext cx="10515601" cy="4351338"/>
          </a:xfrm>
        </p:spPr>
        <p:txBody>
          <a:bodyPr>
            <a:normAutofit/>
          </a:bodyPr>
          <a:lstStyle/>
          <a:p>
            <a:r>
              <a:rPr lang="sv-SE" dirty="0" smtClean="0"/>
              <a:t>Exakt numeriska</a:t>
            </a:r>
            <a:endParaRPr lang="sv-SE" dirty="0"/>
          </a:p>
          <a:p>
            <a:pPr lvl="1"/>
            <a:r>
              <a:rPr lang="sv-SE" b="1" dirty="0" smtClean="0"/>
              <a:t>Bit, 1 bit</a:t>
            </a:r>
          </a:p>
          <a:p>
            <a:pPr lvl="1"/>
            <a:r>
              <a:rPr lang="sv-SE" dirty="0" err="1" smtClean="0"/>
              <a:t>Tinyint</a:t>
            </a:r>
            <a:r>
              <a:rPr lang="sv-SE" dirty="0" smtClean="0"/>
              <a:t>, 1 byte</a:t>
            </a:r>
            <a:endParaRPr lang="sv-SE" dirty="0"/>
          </a:p>
          <a:p>
            <a:pPr lvl="1"/>
            <a:r>
              <a:rPr lang="sv-SE" dirty="0" err="1" smtClean="0"/>
              <a:t>Smallint</a:t>
            </a:r>
            <a:r>
              <a:rPr lang="sv-SE" dirty="0" smtClean="0"/>
              <a:t>, 2 byte</a:t>
            </a:r>
          </a:p>
          <a:p>
            <a:pPr lvl="1"/>
            <a:r>
              <a:rPr lang="sv-SE" b="1" dirty="0" err="1" smtClean="0"/>
              <a:t>Int</a:t>
            </a:r>
            <a:r>
              <a:rPr lang="sv-SE" b="1" dirty="0" smtClean="0"/>
              <a:t>, 4 byte</a:t>
            </a:r>
          </a:p>
          <a:p>
            <a:pPr lvl="1"/>
            <a:r>
              <a:rPr lang="sv-SE" dirty="0" err="1" smtClean="0"/>
              <a:t>Bigint</a:t>
            </a:r>
            <a:r>
              <a:rPr lang="sv-SE" dirty="0" smtClean="0"/>
              <a:t>, 8 byte</a:t>
            </a:r>
          </a:p>
          <a:p>
            <a:pPr lvl="1"/>
            <a:r>
              <a:rPr lang="sv-SE" dirty="0"/>
              <a:t>Decimal</a:t>
            </a:r>
          </a:p>
          <a:p>
            <a:pPr lvl="1"/>
            <a:r>
              <a:rPr lang="sv-SE" dirty="0" err="1"/>
              <a:t>Numeric</a:t>
            </a:r>
            <a:endParaRPr lang="sv-SE" dirty="0"/>
          </a:p>
          <a:p>
            <a:pPr lvl="1"/>
            <a:r>
              <a:rPr lang="sv-SE" dirty="0" err="1"/>
              <a:t>Smallmoney</a:t>
            </a:r>
            <a:endParaRPr lang="sv-SE" dirty="0"/>
          </a:p>
          <a:p>
            <a:pPr lvl="1"/>
            <a:r>
              <a:rPr lang="sv-SE" dirty="0"/>
              <a:t>Money </a:t>
            </a:r>
          </a:p>
          <a:p>
            <a:pPr lvl="1"/>
            <a:endParaRPr lang="sv-SE" dirty="0" smtClean="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
        <p:nvSpPr>
          <p:cNvPr id="4" name="Rectangle 3"/>
          <p:cNvSpPr/>
          <p:nvPr/>
        </p:nvSpPr>
        <p:spPr>
          <a:xfrm>
            <a:off x="513347" y="6176963"/>
            <a:ext cx="7603957" cy="369332"/>
          </a:xfrm>
          <a:prstGeom prst="rect">
            <a:avLst/>
          </a:prstGeom>
        </p:spPr>
        <p:txBody>
          <a:bodyPr wrap="square">
            <a:spAutoFit/>
          </a:bodyPr>
          <a:lstStyle/>
          <a:p>
            <a:r>
              <a:rPr lang="sv-SE" dirty="0">
                <a:hlinkClick r:id="rId3"/>
              </a:rPr>
              <a:t>https://docs.microsoft.com/en-us/sql/t-sql/data-types/data-types-transact-sql</a:t>
            </a:r>
            <a:r>
              <a:rPr lang="sv-SE" dirty="0"/>
              <a:t> </a:t>
            </a:r>
          </a:p>
        </p:txBody>
      </p:sp>
    </p:spTree>
    <p:extLst>
      <p:ext uri="{BB962C8B-B14F-4D97-AF65-F5344CB8AC3E}">
        <p14:creationId xmlns:p14="http://schemas.microsoft.com/office/powerpoint/2010/main" val="3711506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Datatyper i SQL Server</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err="1" smtClean="0"/>
              <a:t>Approx</a:t>
            </a:r>
            <a:r>
              <a:rPr lang="sv-SE" dirty="0" smtClean="0"/>
              <a:t> numeriska</a:t>
            </a:r>
          </a:p>
          <a:p>
            <a:pPr lvl="1"/>
            <a:r>
              <a:rPr lang="sv-SE" b="1" dirty="0" smtClean="0"/>
              <a:t>Float</a:t>
            </a:r>
          </a:p>
          <a:p>
            <a:pPr lvl="1"/>
            <a:r>
              <a:rPr lang="sv-SE" dirty="0" smtClean="0"/>
              <a:t>Real </a:t>
            </a:r>
            <a:endParaRPr lang="sv-SE" dirty="0"/>
          </a:p>
          <a:p>
            <a:pPr lvl="1"/>
            <a:endParaRPr lang="sv-SE" dirty="0" smtClean="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
        <p:nvSpPr>
          <p:cNvPr id="4" name="Rectangle 3"/>
          <p:cNvSpPr/>
          <p:nvPr/>
        </p:nvSpPr>
        <p:spPr>
          <a:xfrm>
            <a:off x="513347" y="6176963"/>
            <a:ext cx="7603957" cy="369332"/>
          </a:xfrm>
          <a:prstGeom prst="rect">
            <a:avLst/>
          </a:prstGeom>
        </p:spPr>
        <p:txBody>
          <a:bodyPr wrap="square">
            <a:spAutoFit/>
          </a:bodyPr>
          <a:lstStyle/>
          <a:p>
            <a:r>
              <a:rPr lang="sv-SE" dirty="0">
                <a:hlinkClick r:id="rId3"/>
              </a:rPr>
              <a:t>https://docs.microsoft.com/en-us/sql/t-sql/data-types/data-types-transact-sql</a:t>
            </a:r>
            <a:r>
              <a:rPr lang="sv-SE" dirty="0"/>
              <a:t> </a:t>
            </a:r>
          </a:p>
        </p:txBody>
      </p:sp>
    </p:spTree>
    <p:extLst>
      <p:ext uri="{BB962C8B-B14F-4D97-AF65-F5344CB8AC3E}">
        <p14:creationId xmlns:p14="http://schemas.microsoft.com/office/powerpoint/2010/main" val="3856164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Datatyper i SQL Server</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smtClean="0"/>
              <a:t>Datum och tid</a:t>
            </a:r>
          </a:p>
          <a:p>
            <a:pPr lvl="1"/>
            <a:r>
              <a:rPr lang="sv-SE" b="1" dirty="0" err="1" smtClean="0"/>
              <a:t>Time</a:t>
            </a:r>
            <a:endParaRPr lang="sv-SE" b="1" dirty="0" smtClean="0"/>
          </a:p>
          <a:p>
            <a:pPr lvl="1"/>
            <a:r>
              <a:rPr lang="sv-SE" b="1" dirty="0" smtClean="0"/>
              <a:t>Date </a:t>
            </a:r>
          </a:p>
          <a:p>
            <a:pPr lvl="1"/>
            <a:r>
              <a:rPr lang="sv-SE" b="1" dirty="0" err="1" smtClean="0"/>
              <a:t>Datetime</a:t>
            </a:r>
            <a:endParaRPr lang="sv-SE" b="1" dirty="0" smtClean="0"/>
          </a:p>
          <a:p>
            <a:pPr lvl="1"/>
            <a:r>
              <a:rPr lang="sv-SE" b="1" dirty="0" smtClean="0"/>
              <a:t>Datetime2</a:t>
            </a:r>
            <a:endParaRPr lang="sv-SE" b="1" dirty="0"/>
          </a:p>
          <a:p>
            <a:pPr lvl="1"/>
            <a:r>
              <a:rPr lang="sv-SE" dirty="0" err="1" smtClean="0"/>
              <a:t>Smalldatetime</a:t>
            </a:r>
            <a:endParaRPr lang="sv-SE" dirty="0"/>
          </a:p>
          <a:p>
            <a:pPr lvl="1"/>
            <a:endParaRPr lang="sv-SE" dirty="0" smtClean="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
        <p:nvSpPr>
          <p:cNvPr id="4" name="Rectangle 3"/>
          <p:cNvSpPr/>
          <p:nvPr/>
        </p:nvSpPr>
        <p:spPr>
          <a:xfrm>
            <a:off x="513347" y="6176963"/>
            <a:ext cx="7603957" cy="369332"/>
          </a:xfrm>
          <a:prstGeom prst="rect">
            <a:avLst/>
          </a:prstGeom>
        </p:spPr>
        <p:txBody>
          <a:bodyPr wrap="square">
            <a:spAutoFit/>
          </a:bodyPr>
          <a:lstStyle/>
          <a:p>
            <a:r>
              <a:rPr lang="sv-SE" dirty="0">
                <a:hlinkClick r:id="rId3"/>
              </a:rPr>
              <a:t>https://docs.microsoft.com/en-us/sql/t-sql/data-types/data-types-transact-sql</a:t>
            </a:r>
            <a:r>
              <a:rPr lang="sv-SE" dirty="0"/>
              <a:t> </a:t>
            </a:r>
          </a:p>
        </p:txBody>
      </p:sp>
    </p:spTree>
    <p:extLst>
      <p:ext uri="{BB962C8B-B14F-4D97-AF65-F5344CB8AC3E}">
        <p14:creationId xmlns:p14="http://schemas.microsoft.com/office/powerpoint/2010/main" val="53295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Datatyper i SQL Server</a:t>
            </a:r>
            <a:endParaRPr lang="sv-SE" dirty="0"/>
          </a:p>
        </p:txBody>
      </p:sp>
      <p:sp>
        <p:nvSpPr>
          <p:cNvPr id="3" name="Platshållare för innehåll 2"/>
          <p:cNvSpPr>
            <a:spLocks noGrp="1"/>
          </p:cNvSpPr>
          <p:nvPr>
            <p:ph idx="1"/>
          </p:nvPr>
        </p:nvSpPr>
        <p:spPr>
          <a:xfrm>
            <a:off x="838200" y="1825625"/>
            <a:ext cx="10515600" cy="4351338"/>
          </a:xfrm>
        </p:spPr>
        <p:txBody>
          <a:bodyPr>
            <a:normAutofit lnSpcReduction="10000"/>
          </a:bodyPr>
          <a:lstStyle/>
          <a:p>
            <a:r>
              <a:rPr lang="sv-SE" dirty="0" err="1" smtClean="0"/>
              <a:t>Character</a:t>
            </a:r>
            <a:r>
              <a:rPr lang="sv-SE" dirty="0" smtClean="0"/>
              <a:t>, strängar</a:t>
            </a:r>
          </a:p>
          <a:p>
            <a:pPr lvl="1"/>
            <a:r>
              <a:rPr lang="sv-SE" b="1" dirty="0" smtClean="0"/>
              <a:t>Char</a:t>
            </a:r>
            <a:r>
              <a:rPr lang="sv-SE" dirty="0" smtClean="0"/>
              <a:t>, fast storlek, man </a:t>
            </a:r>
            <a:r>
              <a:rPr lang="sv-SE" dirty="0"/>
              <a:t>skriver </a:t>
            </a:r>
            <a:r>
              <a:rPr lang="sv-SE" dirty="0" smtClean="0"/>
              <a:t>char(50</a:t>
            </a:r>
            <a:r>
              <a:rPr lang="sv-SE" dirty="0"/>
              <a:t>) så får det max plats 50 tecken i strängen</a:t>
            </a:r>
            <a:r>
              <a:rPr lang="sv-SE" b="1" dirty="0" smtClean="0"/>
              <a:t> </a:t>
            </a:r>
          </a:p>
          <a:p>
            <a:pPr lvl="1"/>
            <a:r>
              <a:rPr lang="sv-SE" b="1" dirty="0" err="1" smtClean="0"/>
              <a:t>Varchar</a:t>
            </a:r>
            <a:r>
              <a:rPr lang="sv-SE" dirty="0" smtClean="0"/>
              <a:t>, variabel storlek, man skriver </a:t>
            </a:r>
            <a:r>
              <a:rPr lang="sv-SE" dirty="0" err="1" smtClean="0"/>
              <a:t>varchar</a:t>
            </a:r>
            <a:r>
              <a:rPr lang="sv-SE" dirty="0" smtClean="0"/>
              <a:t>(50) så får det max plats 50 tecken i strängen</a:t>
            </a:r>
            <a:r>
              <a:rPr lang="sv-SE" b="1" dirty="0" smtClean="0"/>
              <a:t> </a:t>
            </a:r>
          </a:p>
          <a:p>
            <a:pPr lvl="1"/>
            <a:r>
              <a:rPr lang="sv-SE" b="1" dirty="0" smtClean="0"/>
              <a:t>Text</a:t>
            </a:r>
          </a:p>
          <a:p>
            <a:pPr lvl="1"/>
            <a:endParaRPr lang="sv-SE" b="1" dirty="0"/>
          </a:p>
          <a:p>
            <a:r>
              <a:rPr lang="sv-SE" dirty="0" err="1" smtClean="0"/>
              <a:t>Unicode</a:t>
            </a:r>
            <a:r>
              <a:rPr lang="sv-SE" dirty="0" smtClean="0"/>
              <a:t>, strängar</a:t>
            </a:r>
          </a:p>
          <a:p>
            <a:pPr lvl="1"/>
            <a:r>
              <a:rPr lang="sv-SE" dirty="0" err="1" smtClean="0"/>
              <a:t>Nchar</a:t>
            </a:r>
            <a:r>
              <a:rPr lang="sv-SE" dirty="0" smtClean="0"/>
              <a:t> </a:t>
            </a:r>
          </a:p>
          <a:p>
            <a:pPr lvl="1"/>
            <a:r>
              <a:rPr lang="sv-SE" dirty="0" err="1" smtClean="0"/>
              <a:t>Nvarchar</a:t>
            </a:r>
            <a:r>
              <a:rPr lang="sv-SE" dirty="0" smtClean="0"/>
              <a:t> </a:t>
            </a:r>
          </a:p>
          <a:p>
            <a:pPr lvl="1"/>
            <a:r>
              <a:rPr lang="sv-SE" dirty="0" err="1" smtClean="0"/>
              <a:t>Ntext</a:t>
            </a:r>
            <a:r>
              <a:rPr lang="sv-SE" dirty="0" smtClean="0"/>
              <a:t> </a:t>
            </a:r>
          </a:p>
          <a:p>
            <a:pPr lvl="1"/>
            <a:endParaRPr lang="sv-SE" dirty="0" smtClean="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
        <p:nvSpPr>
          <p:cNvPr id="4" name="Rectangle 3"/>
          <p:cNvSpPr/>
          <p:nvPr/>
        </p:nvSpPr>
        <p:spPr>
          <a:xfrm>
            <a:off x="513347" y="6176963"/>
            <a:ext cx="7603957" cy="369332"/>
          </a:xfrm>
          <a:prstGeom prst="rect">
            <a:avLst/>
          </a:prstGeom>
        </p:spPr>
        <p:txBody>
          <a:bodyPr wrap="square">
            <a:spAutoFit/>
          </a:bodyPr>
          <a:lstStyle/>
          <a:p>
            <a:r>
              <a:rPr lang="sv-SE" dirty="0">
                <a:hlinkClick r:id="rId3"/>
              </a:rPr>
              <a:t>https://docs.microsoft.com/en-us/sql/t-sql/data-types/data-types-transact-sql</a:t>
            </a:r>
            <a:r>
              <a:rPr lang="sv-SE" dirty="0"/>
              <a:t> </a:t>
            </a:r>
          </a:p>
        </p:txBody>
      </p:sp>
    </p:spTree>
    <p:extLst>
      <p:ext uri="{BB962C8B-B14F-4D97-AF65-F5344CB8AC3E}">
        <p14:creationId xmlns:p14="http://schemas.microsoft.com/office/powerpoint/2010/main" val="3892200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Datatyper i SQL Server</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smtClean="0"/>
              <a:t>Binära strängar</a:t>
            </a:r>
          </a:p>
          <a:p>
            <a:pPr lvl="1"/>
            <a:r>
              <a:rPr lang="sv-SE" dirty="0" err="1" smtClean="0"/>
              <a:t>Binary</a:t>
            </a:r>
            <a:r>
              <a:rPr lang="sv-SE" dirty="0" smtClean="0"/>
              <a:t> </a:t>
            </a:r>
          </a:p>
          <a:p>
            <a:pPr lvl="1"/>
            <a:r>
              <a:rPr lang="sv-SE" dirty="0" err="1" smtClean="0"/>
              <a:t>Varbinary</a:t>
            </a:r>
            <a:r>
              <a:rPr lang="sv-SE" dirty="0" smtClean="0"/>
              <a:t> </a:t>
            </a:r>
          </a:p>
          <a:p>
            <a:pPr lvl="1"/>
            <a:r>
              <a:rPr lang="sv-SE" b="1" dirty="0" smtClean="0"/>
              <a:t>Image</a:t>
            </a:r>
          </a:p>
          <a:p>
            <a:pPr lvl="1"/>
            <a:endParaRPr lang="sv-SE" b="1" dirty="0"/>
          </a:p>
          <a:p>
            <a:pPr lvl="1"/>
            <a:endParaRPr lang="sv-SE" dirty="0" smtClean="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
        <p:nvSpPr>
          <p:cNvPr id="4" name="Rectangle 3"/>
          <p:cNvSpPr/>
          <p:nvPr/>
        </p:nvSpPr>
        <p:spPr>
          <a:xfrm>
            <a:off x="513347" y="6176963"/>
            <a:ext cx="7603957" cy="369332"/>
          </a:xfrm>
          <a:prstGeom prst="rect">
            <a:avLst/>
          </a:prstGeom>
        </p:spPr>
        <p:txBody>
          <a:bodyPr wrap="square">
            <a:spAutoFit/>
          </a:bodyPr>
          <a:lstStyle/>
          <a:p>
            <a:r>
              <a:rPr lang="sv-SE" dirty="0">
                <a:hlinkClick r:id="rId3"/>
              </a:rPr>
              <a:t>https://docs.microsoft.com/en-us/sql/t-sql/data-types/data-types-transact-sql</a:t>
            </a:r>
            <a:r>
              <a:rPr lang="sv-SE" dirty="0"/>
              <a:t> </a:t>
            </a:r>
          </a:p>
        </p:txBody>
      </p:sp>
    </p:spTree>
    <p:extLst>
      <p:ext uri="{BB962C8B-B14F-4D97-AF65-F5344CB8AC3E}">
        <p14:creationId xmlns:p14="http://schemas.microsoft.com/office/powerpoint/2010/main" val="551177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77388" y="365125"/>
            <a:ext cx="10515600" cy="1325563"/>
          </a:xfrm>
        </p:spPr>
        <p:txBody>
          <a:bodyPr/>
          <a:lstStyle/>
          <a:p>
            <a:r>
              <a:rPr lang="sv-SE" dirty="0"/>
              <a:t>Övning – vad skulle ni välja för </a:t>
            </a:r>
            <a:r>
              <a:rPr lang="sv-SE" dirty="0" err="1"/>
              <a:t>datatyp</a:t>
            </a:r>
            <a:r>
              <a:rPr lang="sv-SE" dirty="0"/>
              <a:t>?</a:t>
            </a:r>
          </a:p>
        </p:txBody>
      </p:sp>
      <p:sp>
        <p:nvSpPr>
          <p:cNvPr id="3" name="Platshållare för innehåll 2"/>
          <p:cNvSpPr>
            <a:spLocks noGrp="1"/>
          </p:cNvSpPr>
          <p:nvPr>
            <p:ph idx="1"/>
          </p:nvPr>
        </p:nvSpPr>
        <p:spPr>
          <a:xfrm>
            <a:off x="877388" y="1825625"/>
            <a:ext cx="10515600" cy="4351338"/>
          </a:xfrm>
        </p:spPr>
        <p:txBody>
          <a:bodyPr/>
          <a:lstStyle/>
          <a:p>
            <a:r>
              <a:rPr lang="sv-SE" dirty="0"/>
              <a:t>Om ni </a:t>
            </a:r>
            <a:r>
              <a:rPr lang="sv-SE" dirty="0" smtClean="0"/>
              <a:t>ska ha en kolumn för FÖRNAMN</a:t>
            </a:r>
            <a:r>
              <a:rPr lang="sv-SE" dirty="0"/>
              <a:t>?</a:t>
            </a:r>
          </a:p>
          <a:p>
            <a:r>
              <a:rPr lang="sv-SE" dirty="0"/>
              <a:t>Om ni ska ha en kolumn för </a:t>
            </a:r>
            <a:r>
              <a:rPr lang="sv-SE" dirty="0" smtClean="0"/>
              <a:t>ÅLDER?</a:t>
            </a:r>
            <a:endParaRPr lang="sv-SE" dirty="0"/>
          </a:p>
          <a:p>
            <a:r>
              <a:rPr lang="sv-SE" dirty="0"/>
              <a:t>Om ni ska ha en kolumn för </a:t>
            </a:r>
            <a:r>
              <a:rPr lang="sv-SE" dirty="0" smtClean="0"/>
              <a:t>POSTNUMMER?</a:t>
            </a:r>
            <a:endParaRPr lang="sv-SE" dirty="0"/>
          </a:p>
          <a:p>
            <a:r>
              <a:rPr lang="sv-SE" dirty="0"/>
              <a:t>Om ni ska ha en kolumn för </a:t>
            </a:r>
            <a:r>
              <a:rPr lang="sv-SE" dirty="0" smtClean="0"/>
              <a:t>VIKT?</a:t>
            </a:r>
            <a:endParaRPr lang="sv-SE" dirty="0"/>
          </a:p>
          <a:p>
            <a:r>
              <a:rPr lang="sv-SE" dirty="0"/>
              <a:t>Om ni ska ha en kolumn för </a:t>
            </a:r>
            <a:r>
              <a:rPr lang="sv-SE" dirty="0" smtClean="0"/>
              <a:t>TELEFONNUMMER?</a:t>
            </a:r>
            <a:endParaRPr lang="sv-SE" dirty="0"/>
          </a:p>
        </p:txBody>
      </p:sp>
      <p:pic>
        <p:nvPicPr>
          <p:cNvPr id="5" name="Nackademin svart.jpg"/>
          <p:cNvPicPr/>
          <p:nvPr/>
        </p:nvPicPr>
        <p:blipFill>
          <a:blip r:embed="rId2">
            <a:extLst/>
          </a:blip>
          <a:stretch>
            <a:fillRect/>
          </a:stretch>
        </p:blipFill>
        <p:spPr>
          <a:xfrm>
            <a:off x="8756472" y="5825297"/>
            <a:ext cx="3064507" cy="351666"/>
          </a:xfrm>
          <a:prstGeom prst="rect">
            <a:avLst/>
          </a:prstGeom>
          <a:ln w="3175">
            <a:miter lim="400000"/>
          </a:ln>
        </p:spPr>
      </p:pic>
    </p:spTree>
    <p:extLst>
      <p:ext uri="{BB962C8B-B14F-4D97-AF65-F5344CB8AC3E}">
        <p14:creationId xmlns:p14="http://schemas.microsoft.com/office/powerpoint/2010/main" val="2386096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Tabell</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smtClean="0"/>
              <a:t>En tabell måste alltid ha ett namn</a:t>
            </a:r>
          </a:p>
          <a:p>
            <a:r>
              <a:rPr lang="sv-SE" dirty="0" smtClean="0"/>
              <a:t>Den kommer ha minst en kolumn, oftast fler</a:t>
            </a:r>
          </a:p>
          <a:p>
            <a:r>
              <a:rPr lang="sv-SE" dirty="0" smtClean="0"/>
              <a:t>Det är i tabellen data lagras</a:t>
            </a:r>
          </a:p>
          <a:p>
            <a:endParaRPr lang="sv-SE" dirty="0" smtClean="0"/>
          </a:p>
          <a:p>
            <a:pPr marL="457200" lvl="1" indent="0">
              <a:buNone/>
            </a:pPr>
            <a:endParaRPr lang="sv-SE" dirty="0" smtClean="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graphicFrame>
        <p:nvGraphicFramePr>
          <p:cNvPr id="6" name="Table 5"/>
          <p:cNvGraphicFramePr>
            <a:graphicFrameLocks noGrp="1"/>
          </p:cNvGraphicFramePr>
          <p:nvPr>
            <p:extLst/>
          </p:nvPr>
        </p:nvGraphicFramePr>
        <p:xfrm>
          <a:off x="2096026" y="4241282"/>
          <a:ext cx="6115413" cy="1135380"/>
        </p:xfrm>
        <a:graphic>
          <a:graphicData uri="http://schemas.openxmlformats.org/drawingml/2006/table">
            <a:tbl>
              <a:tblPr/>
              <a:tblGrid>
                <a:gridCol w="956935">
                  <a:extLst>
                    <a:ext uri="{9D8B030D-6E8A-4147-A177-3AD203B41FA5}">
                      <a16:colId xmlns:a16="http://schemas.microsoft.com/office/drawing/2014/main" val="1617558139"/>
                    </a:ext>
                  </a:extLst>
                </a:gridCol>
                <a:gridCol w="852270">
                  <a:extLst>
                    <a:ext uri="{9D8B030D-6E8A-4147-A177-3AD203B41FA5}">
                      <a16:colId xmlns:a16="http://schemas.microsoft.com/office/drawing/2014/main" val="365672937"/>
                    </a:ext>
                  </a:extLst>
                </a:gridCol>
                <a:gridCol w="1869014">
                  <a:extLst>
                    <a:ext uri="{9D8B030D-6E8A-4147-A177-3AD203B41FA5}">
                      <a16:colId xmlns:a16="http://schemas.microsoft.com/office/drawing/2014/main" val="921197994"/>
                    </a:ext>
                  </a:extLst>
                </a:gridCol>
                <a:gridCol w="1345690">
                  <a:extLst>
                    <a:ext uri="{9D8B030D-6E8A-4147-A177-3AD203B41FA5}">
                      <a16:colId xmlns:a16="http://schemas.microsoft.com/office/drawing/2014/main" val="2633337495"/>
                    </a:ext>
                  </a:extLst>
                </a:gridCol>
                <a:gridCol w="1091504">
                  <a:extLst>
                    <a:ext uri="{9D8B030D-6E8A-4147-A177-3AD203B41FA5}">
                      <a16:colId xmlns:a16="http://schemas.microsoft.com/office/drawing/2014/main" val="3492353718"/>
                    </a:ext>
                  </a:extLst>
                </a:gridCol>
              </a:tblGrid>
              <a:tr h="266700">
                <a:tc>
                  <a:txBody>
                    <a:bodyPr/>
                    <a:lstStyle/>
                    <a:p>
                      <a:pPr algn="ctr" fontAlgn="ctr"/>
                      <a:r>
                        <a:rPr lang="sv-SE" sz="1800" b="0" i="0" u="none" strike="noStrike">
                          <a:solidFill>
                            <a:srgbClr val="000000"/>
                          </a:solidFill>
                          <a:effectLst/>
                          <a:latin typeface="Calibri" panose="020F0502020204030204" pitchFamily="34" charset="0"/>
                        </a:rPr>
                        <a:t>Nummer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a:solidFill>
                            <a:srgbClr val="000000"/>
                          </a:solidFill>
                          <a:effectLst/>
                          <a:latin typeface="Calibri" panose="020F0502020204030204" pitchFamily="34" charset="0"/>
                        </a:rPr>
                        <a:t>Namn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a:solidFill>
                            <a:srgbClr val="000000"/>
                          </a:solidFill>
                          <a:effectLst/>
                          <a:latin typeface="Calibri" panose="020F0502020204030204" pitchFamily="34" charset="0"/>
                        </a:rPr>
                        <a:t>Gatuadress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a:solidFill>
                            <a:srgbClr val="000000"/>
                          </a:solidFill>
                          <a:effectLst/>
                          <a:latin typeface="Calibri" panose="020F0502020204030204" pitchFamily="34" charset="0"/>
                        </a:rPr>
                        <a:t>Postnummer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dirty="0">
                          <a:solidFill>
                            <a:srgbClr val="000000"/>
                          </a:solidFill>
                          <a:effectLst/>
                          <a:latin typeface="Calibri" panose="020F0502020204030204" pitchFamily="34" charset="0"/>
                        </a:rPr>
                        <a:t>Ortsnamn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007771838"/>
                  </a:ext>
                </a:extLst>
              </a:tr>
              <a:tr h="266700">
                <a:tc>
                  <a:txBody>
                    <a:bodyPr/>
                    <a:lstStyle/>
                    <a:p>
                      <a:pPr algn="r" fontAlgn="ctr"/>
                      <a:r>
                        <a:rPr lang="sv-SE" sz="18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Thomas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Prästgatan 3D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83131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Östersund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076998"/>
                  </a:ext>
                </a:extLst>
              </a:tr>
              <a:tr h="266700">
                <a:tc>
                  <a:txBody>
                    <a:bodyPr/>
                    <a:lstStyle/>
                    <a:p>
                      <a:pPr algn="r" fontAlgn="ctr"/>
                      <a:r>
                        <a:rPr lang="sv-SE" sz="18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Stina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err="1">
                          <a:solidFill>
                            <a:srgbClr val="000000"/>
                          </a:solidFill>
                          <a:effectLst/>
                          <a:latin typeface="Calibri" panose="020F0502020204030204" pitchFamily="34" charset="0"/>
                        </a:rPr>
                        <a:t>Mårdtorpsgatan</a:t>
                      </a:r>
                      <a:r>
                        <a:rPr lang="sv-SE" sz="1800" b="0" i="0" u="none" strike="noStrike" dirty="0">
                          <a:solidFill>
                            <a:srgbClr val="000000"/>
                          </a:solidFill>
                          <a:effectLst/>
                          <a:latin typeface="Calibri" panose="020F0502020204030204" pitchFamily="34" charset="0"/>
                        </a:rPr>
                        <a:t> 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58248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Linköping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7852033"/>
                  </a:ext>
                </a:extLst>
              </a:tr>
              <a:tr h="266700">
                <a:tc>
                  <a:txBody>
                    <a:bodyPr/>
                    <a:lstStyle/>
                    <a:p>
                      <a:pPr algn="r" fontAlgn="ctr"/>
                      <a:r>
                        <a:rPr lang="sv-SE" sz="18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Jens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Undertorget 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58248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Linköping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1878743"/>
                  </a:ext>
                </a:extLst>
              </a:tr>
            </a:tbl>
          </a:graphicData>
        </a:graphic>
      </p:graphicFrame>
    </p:spTree>
    <p:extLst>
      <p:ext uri="{BB962C8B-B14F-4D97-AF65-F5344CB8AC3E}">
        <p14:creationId xmlns:p14="http://schemas.microsoft.com/office/powerpoint/2010/main" val="218060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Kolumner</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smtClean="0"/>
              <a:t>Kolumnerna måste alltid ha ett namn</a:t>
            </a:r>
          </a:p>
          <a:p>
            <a:r>
              <a:rPr lang="sv-SE" dirty="0" err="1" smtClean="0"/>
              <a:t>Datatyp</a:t>
            </a:r>
            <a:endParaRPr lang="sv-SE" dirty="0" smtClean="0"/>
          </a:p>
          <a:p>
            <a:pPr marL="457200" lvl="1" indent="0">
              <a:buNone/>
            </a:pPr>
            <a:endParaRPr lang="sv-SE" dirty="0" smtClean="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graphicFrame>
        <p:nvGraphicFramePr>
          <p:cNvPr id="6" name="Table 5"/>
          <p:cNvGraphicFramePr>
            <a:graphicFrameLocks noGrp="1"/>
          </p:cNvGraphicFramePr>
          <p:nvPr>
            <p:extLst/>
          </p:nvPr>
        </p:nvGraphicFramePr>
        <p:xfrm>
          <a:off x="1683429" y="3881856"/>
          <a:ext cx="6115413" cy="1135380"/>
        </p:xfrm>
        <a:graphic>
          <a:graphicData uri="http://schemas.openxmlformats.org/drawingml/2006/table">
            <a:tbl>
              <a:tblPr/>
              <a:tblGrid>
                <a:gridCol w="956935">
                  <a:extLst>
                    <a:ext uri="{9D8B030D-6E8A-4147-A177-3AD203B41FA5}">
                      <a16:colId xmlns:a16="http://schemas.microsoft.com/office/drawing/2014/main" val="1617558139"/>
                    </a:ext>
                  </a:extLst>
                </a:gridCol>
                <a:gridCol w="852270">
                  <a:extLst>
                    <a:ext uri="{9D8B030D-6E8A-4147-A177-3AD203B41FA5}">
                      <a16:colId xmlns:a16="http://schemas.microsoft.com/office/drawing/2014/main" val="365672937"/>
                    </a:ext>
                  </a:extLst>
                </a:gridCol>
                <a:gridCol w="1869014">
                  <a:extLst>
                    <a:ext uri="{9D8B030D-6E8A-4147-A177-3AD203B41FA5}">
                      <a16:colId xmlns:a16="http://schemas.microsoft.com/office/drawing/2014/main" val="921197994"/>
                    </a:ext>
                  </a:extLst>
                </a:gridCol>
                <a:gridCol w="1345690">
                  <a:extLst>
                    <a:ext uri="{9D8B030D-6E8A-4147-A177-3AD203B41FA5}">
                      <a16:colId xmlns:a16="http://schemas.microsoft.com/office/drawing/2014/main" val="2633337495"/>
                    </a:ext>
                  </a:extLst>
                </a:gridCol>
                <a:gridCol w="1091504">
                  <a:extLst>
                    <a:ext uri="{9D8B030D-6E8A-4147-A177-3AD203B41FA5}">
                      <a16:colId xmlns:a16="http://schemas.microsoft.com/office/drawing/2014/main" val="3492353718"/>
                    </a:ext>
                  </a:extLst>
                </a:gridCol>
              </a:tblGrid>
              <a:tr h="266700">
                <a:tc>
                  <a:txBody>
                    <a:bodyPr/>
                    <a:lstStyle/>
                    <a:p>
                      <a:pPr algn="ctr" fontAlgn="ctr"/>
                      <a:r>
                        <a:rPr lang="sv-SE" sz="1800" b="0" i="0" u="none" strike="noStrike">
                          <a:solidFill>
                            <a:srgbClr val="000000"/>
                          </a:solidFill>
                          <a:effectLst/>
                          <a:latin typeface="Calibri" panose="020F0502020204030204" pitchFamily="34" charset="0"/>
                        </a:rPr>
                        <a:t>Nummer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a:solidFill>
                            <a:srgbClr val="000000"/>
                          </a:solidFill>
                          <a:effectLst/>
                          <a:latin typeface="Calibri" panose="020F0502020204030204" pitchFamily="34" charset="0"/>
                        </a:rPr>
                        <a:t>Namn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a:solidFill>
                            <a:srgbClr val="000000"/>
                          </a:solidFill>
                          <a:effectLst/>
                          <a:latin typeface="Calibri" panose="020F0502020204030204" pitchFamily="34" charset="0"/>
                        </a:rPr>
                        <a:t>Gatuadress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dirty="0">
                          <a:solidFill>
                            <a:srgbClr val="000000"/>
                          </a:solidFill>
                          <a:effectLst/>
                          <a:latin typeface="Calibri" panose="020F0502020204030204" pitchFamily="34" charset="0"/>
                        </a:rPr>
                        <a:t>Postnummer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dirty="0">
                          <a:solidFill>
                            <a:srgbClr val="000000"/>
                          </a:solidFill>
                          <a:effectLst/>
                          <a:latin typeface="Calibri" panose="020F0502020204030204" pitchFamily="34" charset="0"/>
                        </a:rPr>
                        <a:t>Ortsnamn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007771838"/>
                  </a:ext>
                </a:extLst>
              </a:tr>
              <a:tr h="266700">
                <a:tc>
                  <a:txBody>
                    <a:bodyPr/>
                    <a:lstStyle/>
                    <a:p>
                      <a:pPr algn="r" fontAlgn="ctr"/>
                      <a:r>
                        <a:rPr lang="sv-SE" sz="18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Thomas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Prästgatan 3D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83131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Östersund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076998"/>
                  </a:ext>
                </a:extLst>
              </a:tr>
              <a:tr h="266700">
                <a:tc>
                  <a:txBody>
                    <a:bodyPr/>
                    <a:lstStyle/>
                    <a:p>
                      <a:pPr algn="r" fontAlgn="ctr"/>
                      <a:r>
                        <a:rPr lang="sv-SE" sz="18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Stina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err="1">
                          <a:solidFill>
                            <a:srgbClr val="000000"/>
                          </a:solidFill>
                          <a:effectLst/>
                          <a:latin typeface="Calibri" panose="020F0502020204030204" pitchFamily="34" charset="0"/>
                        </a:rPr>
                        <a:t>Mårdtorpsgatan</a:t>
                      </a:r>
                      <a:r>
                        <a:rPr lang="sv-SE" sz="1800" b="0" i="0" u="none" strike="noStrike" dirty="0">
                          <a:solidFill>
                            <a:srgbClr val="000000"/>
                          </a:solidFill>
                          <a:effectLst/>
                          <a:latin typeface="Calibri" panose="020F0502020204030204" pitchFamily="34" charset="0"/>
                        </a:rPr>
                        <a:t> 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58248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Linköping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7852033"/>
                  </a:ext>
                </a:extLst>
              </a:tr>
              <a:tr h="266700">
                <a:tc>
                  <a:txBody>
                    <a:bodyPr/>
                    <a:lstStyle/>
                    <a:p>
                      <a:pPr algn="r" fontAlgn="ctr"/>
                      <a:r>
                        <a:rPr lang="sv-SE" sz="18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Jens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Undertorget 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58248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Linköping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1878743"/>
                  </a:ext>
                </a:extLst>
              </a:tr>
            </a:tbl>
          </a:graphicData>
        </a:graphic>
      </p:graphicFrame>
    </p:spTree>
    <p:extLst>
      <p:ext uri="{BB962C8B-B14F-4D97-AF65-F5344CB8AC3E}">
        <p14:creationId xmlns:p14="http://schemas.microsoft.com/office/powerpoint/2010/main" val="3551090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Kolumner i tabell</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smtClean="0"/>
              <a:t>I SQL Server kan en tabell maximalt </a:t>
            </a:r>
            <a:r>
              <a:rPr lang="sv-SE" dirty="0"/>
              <a:t>vara </a:t>
            </a:r>
            <a:r>
              <a:rPr lang="sv-SE" dirty="0" smtClean="0"/>
              <a:t>8k </a:t>
            </a:r>
            <a:r>
              <a:rPr lang="sv-SE" dirty="0"/>
              <a:t>i </a:t>
            </a:r>
            <a:r>
              <a:rPr lang="sv-SE" dirty="0" smtClean="0"/>
              <a:t>bredd</a:t>
            </a:r>
          </a:p>
          <a:p>
            <a:pPr lvl="1"/>
            <a:r>
              <a:rPr lang="sv-SE" dirty="0" smtClean="0"/>
              <a:t>Om det är mer </a:t>
            </a:r>
            <a:r>
              <a:rPr lang="sv-SE" dirty="0"/>
              <a:t>än </a:t>
            </a:r>
            <a:r>
              <a:rPr lang="sv-SE" dirty="0" smtClean="0"/>
              <a:t>8k, byt </a:t>
            </a:r>
            <a:r>
              <a:rPr lang="sv-SE" dirty="0" err="1"/>
              <a:t>datatyp</a:t>
            </a:r>
            <a:r>
              <a:rPr lang="sv-SE" dirty="0"/>
              <a:t> </a:t>
            </a:r>
            <a:r>
              <a:rPr lang="sv-SE" dirty="0" smtClean="0"/>
              <a:t>på kolumn (om </a:t>
            </a:r>
            <a:r>
              <a:rPr lang="sv-SE" dirty="0"/>
              <a:t>det går)</a:t>
            </a:r>
          </a:p>
          <a:p>
            <a:pPr lvl="1"/>
            <a:r>
              <a:rPr lang="sv-SE" dirty="0" smtClean="0"/>
              <a:t>Om inte ovan går, bryt i två tabeller</a:t>
            </a:r>
          </a:p>
          <a:p>
            <a:pPr lvl="1"/>
            <a:r>
              <a:rPr lang="sv-SE" dirty="0" smtClean="0"/>
              <a:t>Se till att ha en nyckel, ett ID, som kan sammanlänka informationen om ni bryter i delar</a:t>
            </a:r>
          </a:p>
          <a:p>
            <a:endParaRPr lang="sv-SE" dirty="0" smtClean="0"/>
          </a:p>
          <a:p>
            <a:pPr marL="457200" lvl="1" indent="0">
              <a:buNone/>
            </a:pPr>
            <a:endParaRPr lang="sv-SE" dirty="0" smtClean="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graphicFrame>
        <p:nvGraphicFramePr>
          <p:cNvPr id="6" name="Table 5"/>
          <p:cNvGraphicFramePr>
            <a:graphicFrameLocks noGrp="1"/>
          </p:cNvGraphicFramePr>
          <p:nvPr>
            <p:extLst/>
          </p:nvPr>
        </p:nvGraphicFramePr>
        <p:xfrm>
          <a:off x="1137019" y="4205242"/>
          <a:ext cx="6115413" cy="1135380"/>
        </p:xfrm>
        <a:graphic>
          <a:graphicData uri="http://schemas.openxmlformats.org/drawingml/2006/table">
            <a:tbl>
              <a:tblPr/>
              <a:tblGrid>
                <a:gridCol w="956935">
                  <a:extLst>
                    <a:ext uri="{9D8B030D-6E8A-4147-A177-3AD203B41FA5}">
                      <a16:colId xmlns:a16="http://schemas.microsoft.com/office/drawing/2014/main" val="1617558139"/>
                    </a:ext>
                  </a:extLst>
                </a:gridCol>
                <a:gridCol w="852270">
                  <a:extLst>
                    <a:ext uri="{9D8B030D-6E8A-4147-A177-3AD203B41FA5}">
                      <a16:colId xmlns:a16="http://schemas.microsoft.com/office/drawing/2014/main" val="365672937"/>
                    </a:ext>
                  </a:extLst>
                </a:gridCol>
                <a:gridCol w="1869014">
                  <a:extLst>
                    <a:ext uri="{9D8B030D-6E8A-4147-A177-3AD203B41FA5}">
                      <a16:colId xmlns:a16="http://schemas.microsoft.com/office/drawing/2014/main" val="921197994"/>
                    </a:ext>
                  </a:extLst>
                </a:gridCol>
                <a:gridCol w="1345690">
                  <a:extLst>
                    <a:ext uri="{9D8B030D-6E8A-4147-A177-3AD203B41FA5}">
                      <a16:colId xmlns:a16="http://schemas.microsoft.com/office/drawing/2014/main" val="2633337495"/>
                    </a:ext>
                  </a:extLst>
                </a:gridCol>
                <a:gridCol w="1091504">
                  <a:extLst>
                    <a:ext uri="{9D8B030D-6E8A-4147-A177-3AD203B41FA5}">
                      <a16:colId xmlns:a16="http://schemas.microsoft.com/office/drawing/2014/main" val="3492353718"/>
                    </a:ext>
                  </a:extLst>
                </a:gridCol>
              </a:tblGrid>
              <a:tr h="266700">
                <a:tc>
                  <a:txBody>
                    <a:bodyPr/>
                    <a:lstStyle/>
                    <a:p>
                      <a:pPr algn="ctr" fontAlgn="ctr"/>
                      <a:r>
                        <a:rPr lang="sv-SE" sz="1800" b="0" i="0" u="none" strike="noStrike">
                          <a:solidFill>
                            <a:srgbClr val="000000"/>
                          </a:solidFill>
                          <a:effectLst/>
                          <a:latin typeface="Calibri" panose="020F0502020204030204" pitchFamily="34" charset="0"/>
                        </a:rPr>
                        <a:t>Nummer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dirty="0">
                          <a:solidFill>
                            <a:srgbClr val="000000"/>
                          </a:solidFill>
                          <a:effectLst/>
                          <a:latin typeface="Calibri" panose="020F0502020204030204" pitchFamily="34" charset="0"/>
                        </a:rPr>
                        <a:t>Namn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a:solidFill>
                            <a:srgbClr val="000000"/>
                          </a:solidFill>
                          <a:effectLst/>
                          <a:latin typeface="Calibri" panose="020F0502020204030204" pitchFamily="34" charset="0"/>
                        </a:rPr>
                        <a:t>Gatuadress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a:solidFill>
                            <a:srgbClr val="000000"/>
                          </a:solidFill>
                          <a:effectLst/>
                          <a:latin typeface="Calibri" panose="020F0502020204030204" pitchFamily="34" charset="0"/>
                        </a:rPr>
                        <a:t>Postnummer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dirty="0">
                          <a:solidFill>
                            <a:srgbClr val="000000"/>
                          </a:solidFill>
                          <a:effectLst/>
                          <a:latin typeface="Calibri" panose="020F0502020204030204" pitchFamily="34" charset="0"/>
                        </a:rPr>
                        <a:t>Ortsnamn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007771838"/>
                  </a:ext>
                </a:extLst>
              </a:tr>
              <a:tr h="266700">
                <a:tc>
                  <a:txBody>
                    <a:bodyPr/>
                    <a:lstStyle/>
                    <a:p>
                      <a:pPr algn="r" fontAlgn="ctr"/>
                      <a:r>
                        <a:rPr lang="sv-SE" sz="18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Thomas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Prästgatan 3D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83131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Östersund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076998"/>
                  </a:ext>
                </a:extLst>
              </a:tr>
              <a:tr h="266700">
                <a:tc>
                  <a:txBody>
                    <a:bodyPr/>
                    <a:lstStyle/>
                    <a:p>
                      <a:pPr algn="r" fontAlgn="ctr"/>
                      <a:r>
                        <a:rPr lang="sv-SE" sz="18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Stina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err="1">
                          <a:solidFill>
                            <a:srgbClr val="000000"/>
                          </a:solidFill>
                          <a:effectLst/>
                          <a:latin typeface="Calibri" panose="020F0502020204030204" pitchFamily="34" charset="0"/>
                        </a:rPr>
                        <a:t>Mårdtorpsgatan</a:t>
                      </a:r>
                      <a:r>
                        <a:rPr lang="sv-SE" sz="1800" b="0" i="0" u="none" strike="noStrike" dirty="0">
                          <a:solidFill>
                            <a:srgbClr val="000000"/>
                          </a:solidFill>
                          <a:effectLst/>
                          <a:latin typeface="Calibri" panose="020F0502020204030204" pitchFamily="34" charset="0"/>
                        </a:rPr>
                        <a:t> 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58248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Linköping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7852033"/>
                  </a:ext>
                </a:extLst>
              </a:tr>
              <a:tr h="266700">
                <a:tc>
                  <a:txBody>
                    <a:bodyPr/>
                    <a:lstStyle/>
                    <a:p>
                      <a:pPr algn="r" fontAlgn="ctr"/>
                      <a:r>
                        <a:rPr lang="sv-SE" sz="18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Jens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Undertorget 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58248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Linköping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1878743"/>
                  </a:ext>
                </a:extLst>
              </a:tr>
            </a:tbl>
          </a:graphicData>
        </a:graphic>
      </p:graphicFrame>
      <p:graphicFrame>
        <p:nvGraphicFramePr>
          <p:cNvPr id="7" name="Table 6"/>
          <p:cNvGraphicFramePr>
            <a:graphicFrameLocks noGrp="1"/>
          </p:cNvGraphicFramePr>
          <p:nvPr>
            <p:extLst/>
          </p:nvPr>
        </p:nvGraphicFramePr>
        <p:xfrm>
          <a:off x="8002453" y="4205242"/>
          <a:ext cx="1809205" cy="1135380"/>
        </p:xfrm>
        <a:graphic>
          <a:graphicData uri="http://schemas.openxmlformats.org/drawingml/2006/table">
            <a:tbl>
              <a:tblPr/>
              <a:tblGrid>
                <a:gridCol w="956935">
                  <a:extLst>
                    <a:ext uri="{9D8B030D-6E8A-4147-A177-3AD203B41FA5}">
                      <a16:colId xmlns:a16="http://schemas.microsoft.com/office/drawing/2014/main" val="1617558139"/>
                    </a:ext>
                  </a:extLst>
                </a:gridCol>
                <a:gridCol w="852270">
                  <a:extLst>
                    <a:ext uri="{9D8B030D-6E8A-4147-A177-3AD203B41FA5}">
                      <a16:colId xmlns:a16="http://schemas.microsoft.com/office/drawing/2014/main" val="365672937"/>
                    </a:ext>
                  </a:extLst>
                </a:gridCol>
              </a:tblGrid>
              <a:tr h="266700">
                <a:tc>
                  <a:txBody>
                    <a:bodyPr/>
                    <a:lstStyle/>
                    <a:p>
                      <a:pPr algn="ctr" fontAlgn="ctr"/>
                      <a:r>
                        <a:rPr lang="sv-SE" sz="1800" b="0" i="0" u="none" strike="noStrike">
                          <a:solidFill>
                            <a:srgbClr val="000000"/>
                          </a:solidFill>
                          <a:effectLst/>
                          <a:latin typeface="Calibri" panose="020F0502020204030204" pitchFamily="34" charset="0"/>
                        </a:rPr>
                        <a:t>Nummer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dirty="0" smtClean="0">
                          <a:solidFill>
                            <a:srgbClr val="000000"/>
                          </a:solidFill>
                          <a:effectLst/>
                          <a:latin typeface="Calibri" panose="020F0502020204030204" pitchFamily="34" charset="0"/>
                        </a:rPr>
                        <a:t>Lön</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007771838"/>
                  </a:ext>
                </a:extLst>
              </a:tr>
              <a:tr h="266700">
                <a:tc>
                  <a:txBody>
                    <a:bodyPr/>
                    <a:lstStyle/>
                    <a:p>
                      <a:pPr algn="r" fontAlgn="ctr"/>
                      <a:r>
                        <a:rPr lang="sv-SE" sz="18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smtClean="0">
                          <a:solidFill>
                            <a:srgbClr val="000000"/>
                          </a:solidFill>
                          <a:effectLst/>
                          <a:latin typeface="Calibri" panose="020F0502020204030204" pitchFamily="34" charset="0"/>
                        </a:rPr>
                        <a:t>25000</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076998"/>
                  </a:ext>
                </a:extLst>
              </a:tr>
              <a:tr h="266700">
                <a:tc>
                  <a:txBody>
                    <a:bodyPr/>
                    <a:lstStyle/>
                    <a:p>
                      <a:pPr algn="r" fontAlgn="ctr"/>
                      <a:r>
                        <a:rPr lang="sv-SE" sz="18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smtClean="0">
                          <a:solidFill>
                            <a:srgbClr val="000000"/>
                          </a:solidFill>
                          <a:effectLst/>
                          <a:latin typeface="Calibri" panose="020F0502020204030204" pitchFamily="34" charset="0"/>
                        </a:rPr>
                        <a:t>52000</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7852033"/>
                  </a:ext>
                </a:extLst>
              </a:tr>
              <a:tr h="266700">
                <a:tc>
                  <a:txBody>
                    <a:bodyPr/>
                    <a:lstStyle/>
                    <a:p>
                      <a:pPr algn="r" fontAlgn="ctr"/>
                      <a:r>
                        <a:rPr lang="sv-SE" sz="18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smtClean="0">
                          <a:solidFill>
                            <a:srgbClr val="000000"/>
                          </a:solidFill>
                          <a:effectLst/>
                          <a:latin typeface="Calibri" panose="020F0502020204030204" pitchFamily="34" charset="0"/>
                        </a:rPr>
                        <a:t>25000</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1878743"/>
                  </a:ext>
                </a:extLst>
              </a:tr>
            </a:tbl>
          </a:graphicData>
        </a:graphic>
      </p:graphicFrame>
    </p:spTree>
    <p:extLst>
      <p:ext uri="{BB962C8B-B14F-4D97-AF65-F5344CB8AC3E}">
        <p14:creationId xmlns:p14="http://schemas.microsoft.com/office/powerpoint/2010/main" val="3225241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Tabell</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smtClean="0"/>
              <a:t>Valideringstabell är en ”special-tabell”</a:t>
            </a:r>
          </a:p>
          <a:p>
            <a:pPr lvl="1"/>
            <a:r>
              <a:rPr lang="sv-SE" dirty="0" smtClean="0"/>
              <a:t>En tabell att validera mot</a:t>
            </a:r>
          </a:p>
          <a:p>
            <a:pPr lvl="1"/>
            <a:r>
              <a:rPr lang="sv-SE" dirty="0" smtClean="0"/>
              <a:t>Klassas som statisk eftersom innehållet nästan aldrig ändras</a:t>
            </a:r>
          </a:p>
          <a:p>
            <a:endParaRPr lang="sv-SE" dirty="0" smtClean="0"/>
          </a:p>
          <a:p>
            <a:pPr marL="457200" lvl="1" indent="0">
              <a:buNone/>
            </a:pPr>
            <a:endParaRPr lang="sv-SE" dirty="0" smtClean="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006976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Kort summering av föregående lektion/ev. lektioner</a:t>
            </a:r>
            <a:endParaRPr lang="sv-SE" dirty="0"/>
          </a:p>
        </p:txBody>
      </p:sp>
      <p:sp>
        <p:nvSpPr>
          <p:cNvPr id="3" name="Platshållare för innehåll 2"/>
          <p:cNvSpPr>
            <a:spLocks noGrp="1"/>
          </p:cNvSpPr>
          <p:nvPr>
            <p:ph idx="1"/>
          </p:nvPr>
        </p:nvSpPr>
        <p:spPr/>
        <p:txBody>
          <a:bodyPr>
            <a:normAutofit/>
          </a:bodyPr>
          <a:lstStyle/>
          <a:p>
            <a:pPr marL="0" indent="0">
              <a:buNone/>
            </a:pPr>
            <a:r>
              <a:rPr lang="sv-SE" b="1" dirty="0" smtClean="0"/>
              <a:t>Föregående lektion:</a:t>
            </a:r>
          </a:p>
          <a:p>
            <a:r>
              <a:rPr lang="sv-SE" dirty="0" err="1" smtClean="0"/>
              <a:t>Select</a:t>
            </a:r>
            <a:r>
              <a:rPr lang="sv-SE" dirty="0" smtClean="0"/>
              <a:t>, </a:t>
            </a:r>
            <a:r>
              <a:rPr lang="sv-SE" dirty="0" err="1" smtClean="0"/>
              <a:t>join</a:t>
            </a:r>
            <a:endParaRPr lang="sv-SE" dirty="0" smtClean="0"/>
          </a:p>
          <a:p>
            <a:r>
              <a:rPr lang="sv-SE" dirty="0" smtClean="0"/>
              <a:t>Frågor kring förra lektionen?</a:t>
            </a:r>
          </a:p>
          <a:p>
            <a:pPr marL="0" indent="0">
              <a:buNone/>
            </a:pPr>
            <a:endParaRPr lang="sv-SE" dirty="0"/>
          </a:p>
        </p:txBody>
      </p:sp>
      <p:pic>
        <p:nvPicPr>
          <p:cNvPr id="4"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819857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Objectives</a:t>
            </a:r>
            <a:r>
              <a:rPr lang="sv-SE" dirty="0" smtClean="0"/>
              <a:t> </a:t>
            </a:r>
            <a:r>
              <a:rPr lang="sv-SE" dirty="0" err="1" smtClean="0"/>
              <a:t>of</a:t>
            </a:r>
            <a:r>
              <a:rPr lang="sv-SE" dirty="0" smtClean="0"/>
              <a:t> </a:t>
            </a:r>
            <a:r>
              <a:rPr lang="sv-SE" dirty="0" err="1" smtClean="0"/>
              <a:t>good</a:t>
            </a:r>
            <a:r>
              <a:rPr lang="sv-SE" dirty="0" smtClean="0"/>
              <a:t> design, part 1 </a:t>
            </a:r>
            <a:endParaRPr lang="sv-SE" dirty="0"/>
          </a:p>
        </p:txBody>
      </p:sp>
      <p:sp>
        <p:nvSpPr>
          <p:cNvPr id="3" name="Platshållare för innehåll 2"/>
          <p:cNvSpPr>
            <a:spLocks noGrp="1"/>
          </p:cNvSpPr>
          <p:nvPr>
            <p:ph idx="1"/>
          </p:nvPr>
        </p:nvSpPr>
        <p:spPr/>
        <p:txBody>
          <a:bodyPr>
            <a:normAutofit/>
          </a:bodyPr>
          <a:lstStyle/>
          <a:p>
            <a:r>
              <a:rPr lang="en-US" dirty="0" smtClean="0"/>
              <a:t>Supports </a:t>
            </a:r>
            <a:r>
              <a:rPr lang="en-US" dirty="0"/>
              <a:t>required and ad hoc information </a:t>
            </a:r>
            <a:r>
              <a:rPr lang="en-US" dirty="0" smtClean="0"/>
              <a:t>retrieval</a:t>
            </a:r>
          </a:p>
          <a:p>
            <a:r>
              <a:rPr lang="en-US" dirty="0" smtClean="0"/>
              <a:t>Contains efficiently constructed table structures</a:t>
            </a:r>
          </a:p>
          <a:p>
            <a:pPr lvl="1"/>
            <a:r>
              <a:rPr lang="en-US" dirty="0" smtClean="0"/>
              <a:t>Each table describes only one subject</a:t>
            </a:r>
          </a:p>
          <a:p>
            <a:pPr lvl="1"/>
            <a:r>
              <a:rPr lang="en-US" dirty="0" smtClean="0"/>
              <a:t>Has relatively distinct fields</a:t>
            </a:r>
          </a:p>
          <a:p>
            <a:pPr lvl="1"/>
            <a:r>
              <a:rPr lang="en-US" dirty="0" smtClean="0"/>
              <a:t>Contains an absolute minimum amount of redundant data</a:t>
            </a:r>
          </a:p>
          <a:p>
            <a:pPr lvl="1"/>
            <a:r>
              <a:rPr lang="en-US" dirty="0" err="1" smtClean="0"/>
              <a:t>Indentified</a:t>
            </a:r>
            <a:r>
              <a:rPr lang="en-US" dirty="0" smtClean="0"/>
              <a:t> by a field with unique values</a:t>
            </a:r>
          </a:p>
          <a:p>
            <a:r>
              <a:rPr lang="sv-SE" dirty="0" err="1" smtClean="0"/>
              <a:t>Imposes</a:t>
            </a:r>
            <a:r>
              <a:rPr lang="sv-SE" dirty="0" smtClean="0"/>
              <a:t> data </a:t>
            </a:r>
            <a:r>
              <a:rPr lang="sv-SE" dirty="0" err="1" smtClean="0"/>
              <a:t>integrity</a:t>
            </a:r>
            <a:r>
              <a:rPr lang="sv-SE" dirty="0" smtClean="0"/>
              <a:t> at the </a:t>
            </a:r>
            <a:r>
              <a:rPr lang="sv-SE" dirty="0" err="1" smtClean="0"/>
              <a:t>field</a:t>
            </a:r>
            <a:r>
              <a:rPr lang="sv-SE" dirty="0" smtClean="0"/>
              <a:t>, table and relationship </a:t>
            </a:r>
            <a:r>
              <a:rPr lang="sv-SE" dirty="0" err="1" smtClean="0"/>
              <a:t>level</a:t>
            </a:r>
            <a:endParaRPr lang="sv-SE" dirty="0" smtClean="0"/>
          </a:p>
          <a:p>
            <a:pPr lvl="1"/>
            <a:r>
              <a:rPr lang="sv-SE" dirty="0" err="1" smtClean="0"/>
              <a:t>Once</a:t>
            </a:r>
            <a:r>
              <a:rPr lang="sv-SE" dirty="0" smtClean="0"/>
              <a:t> </a:t>
            </a:r>
            <a:r>
              <a:rPr lang="sv-SE" dirty="0" err="1" smtClean="0"/>
              <a:t>you</a:t>
            </a:r>
            <a:r>
              <a:rPr lang="sv-SE" dirty="0" smtClean="0"/>
              <a:t> </a:t>
            </a:r>
            <a:r>
              <a:rPr lang="sv-SE" dirty="0" err="1" smtClean="0"/>
              <a:t>have</a:t>
            </a:r>
            <a:r>
              <a:rPr lang="sv-SE" dirty="0" smtClean="0"/>
              <a:t> </a:t>
            </a:r>
            <a:r>
              <a:rPr lang="sv-SE" dirty="0" err="1" smtClean="0"/>
              <a:t>established</a:t>
            </a:r>
            <a:r>
              <a:rPr lang="sv-SE" dirty="0" smtClean="0"/>
              <a:t> </a:t>
            </a:r>
            <a:r>
              <a:rPr lang="sv-SE" dirty="0" err="1" smtClean="0"/>
              <a:t>these</a:t>
            </a:r>
            <a:r>
              <a:rPr lang="sv-SE" dirty="0" smtClean="0"/>
              <a:t> </a:t>
            </a:r>
            <a:r>
              <a:rPr lang="sv-SE" dirty="0" err="1" smtClean="0"/>
              <a:t>levels</a:t>
            </a:r>
            <a:r>
              <a:rPr lang="sv-SE" dirty="0" smtClean="0"/>
              <a:t> </a:t>
            </a:r>
            <a:r>
              <a:rPr lang="sv-SE" dirty="0" err="1" smtClean="0"/>
              <a:t>of</a:t>
            </a:r>
            <a:r>
              <a:rPr lang="sv-SE" dirty="0" smtClean="0"/>
              <a:t> </a:t>
            </a:r>
            <a:r>
              <a:rPr lang="sv-SE" dirty="0" err="1" smtClean="0"/>
              <a:t>integrity</a:t>
            </a:r>
            <a:r>
              <a:rPr lang="sv-SE" dirty="0" smtClean="0"/>
              <a:t>, data </a:t>
            </a:r>
            <a:r>
              <a:rPr lang="sv-SE" dirty="0" err="1" smtClean="0"/>
              <a:t>structures</a:t>
            </a:r>
            <a:r>
              <a:rPr lang="sv-SE" dirty="0" smtClean="0"/>
              <a:t> and </a:t>
            </a:r>
            <a:r>
              <a:rPr lang="sv-SE" dirty="0" err="1" smtClean="0"/>
              <a:t>their</a:t>
            </a:r>
            <a:r>
              <a:rPr lang="sv-SE" dirty="0" smtClean="0"/>
              <a:t> </a:t>
            </a:r>
            <a:r>
              <a:rPr lang="sv-SE" dirty="0" err="1" smtClean="0"/>
              <a:t>values</a:t>
            </a:r>
            <a:r>
              <a:rPr lang="sv-SE" dirty="0" smtClean="0"/>
              <a:t> </a:t>
            </a:r>
            <a:r>
              <a:rPr lang="sv-SE" dirty="0" err="1" smtClean="0"/>
              <a:t>will</a:t>
            </a:r>
            <a:r>
              <a:rPr lang="sv-SE" dirty="0" smtClean="0"/>
              <a:t> be valid and </a:t>
            </a:r>
            <a:r>
              <a:rPr lang="sv-SE" dirty="0" err="1" smtClean="0"/>
              <a:t>accurate</a:t>
            </a:r>
            <a:r>
              <a:rPr lang="sv-SE" dirty="0" smtClean="0"/>
              <a:t> at all </a:t>
            </a:r>
            <a:r>
              <a:rPr lang="sv-SE" dirty="0" err="1" smtClean="0"/>
              <a:t>times</a:t>
            </a:r>
            <a:endParaRPr lang="sv-SE" dirty="0" smtClean="0"/>
          </a:p>
          <a:p>
            <a:pPr marL="0" indent="0">
              <a:buNone/>
            </a:pP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31929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Objectives</a:t>
            </a:r>
            <a:r>
              <a:rPr lang="sv-SE" dirty="0" smtClean="0"/>
              <a:t> </a:t>
            </a:r>
            <a:r>
              <a:rPr lang="sv-SE" dirty="0" err="1" smtClean="0"/>
              <a:t>of</a:t>
            </a:r>
            <a:r>
              <a:rPr lang="sv-SE" dirty="0" smtClean="0"/>
              <a:t> </a:t>
            </a:r>
            <a:r>
              <a:rPr lang="sv-SE" dirty="0" err="1" smtClean="0"/>
              <a:t>good</a:t>
            </a:r>
            <a:r>
              <a:rPr lang="sv-SE" dirty="0" smtClean="0"/>
              <a:t> design, part 2 </a:t>
            </a:r>
            <a:endParaRPr lang="sv-SE" dirty="0"/>
          </a:p>
        </p:txBody>
      </p:sp>
      <p:sp>
        <p:nvSpPr>
          <p:cNvPr id="3" name="Platshållare för innehåll 2"/>
          <p:cNvSpPr>
            <a:spLocks noGrp="1"/>
          </p:cNvSpPr>
          <p:nvPr>
            <p:ph idx="1"/>
          </p:nvPr>
        </p:nvSpPr>
        <p:spPr/>
        <p:txBody>
          <a:bodyPr>
            <a:normAutofit/>
          </a:bodyPr>
          <a:lstStyle/>
          <a:p>
            <a:r>
              <a:rPr lang="sv-SE" dirty="0" smtClean="0"/>
              <a:t>Supports </a:t>
            </a:r>
            <a:r>
              <a:rPr lang="sv-SE" dirty="0" err="1"/>
              <a:t>appropriate</a:t>
            </a:r>
            <a:r>
              <a:rPr lang="sv-SE" dirty="0"/>
              <a:t> business </a:t>
            </a:r>
            <a:r>
              <a:rPr lang="sv-SE" dirty="0" err="1" smtClean="0"/>
              <a:t>rules</a:t>
            </a:r>
            <a:endParaRPr lang="sv-SE" dirty="0" smtClean="0"/>
          </a:p>
          <a:p>
            <a:pPr lvl="1"/>
            <a:r>
              <a:rPr lang="sv-SE" dirty="0" smtClean="0"/>
              <a:t>The data </a:t>
            </a:r>
            <a:r>
              <a:rPr lang="sv-SE" dirty="0" err="1" smtClean="0"/>
              <a:t>provides</a:t>
            </a:r>
            <a:r>
              <a:rPr lang="sv-SE" dirty="0" smtClean="0"/>
              <a:t> valid an </a:t>
            </a:r>
            <a:r>
              <a:rPr lang="sv-SE" dirty="0" err="1" smtClean="0"/>
              <a:t>accurate</a:t>
            </a:r>
            <a:r>
              <a:rPr lang="sv-SE" dirty="0" smtClean="0"/>
              <a:t> information </a:t>
            </a:r>
            <a:r>
              <a:rPr lang="sv-SE" dirty="0" err="1" smtClean="0"/>
              <a:t>that</a:t>
            </a:r>
            <a:r>
              <a:rPr lang="sv-SE" dirty="0" smtClean="0"/>
              <a:t> is </a:t>
            </a:r>
            <a:r>
              <a:rPr lang="sv-SE" dirty="0" err="1" smtClean="0"/>
              <a:t>always</a:t>
            </a:r>
            <a:r>
              <a:rPr lang="sv-SE" dirty="0" smtClean="0"/>
              <a:t> </a:t>
            </a:r>
            <a:r>
              <a:rPr lang="sv-SE" dirty="0" err="1" smtClean="0"/>
              <a:t>meaningful</a:t>
            </a:r>
            <a:r>
              <a:rPr lang="sv-SE" dirty="0" smtClean="0"/>
              <a:t> to the business</a:t>
            </a:r>
            <a:endParaRPr lang="sv-SE" dirty="0"/>
          </a:p>
          <a:p>
            <a:r>
              <a:rPr lang="sv-SE" dirty="0" err="1"/>
              <a:t>Lends</a:t>
            </a:r>
            <a:r>
              <a:rPr lang="sv-SE" dirty="0"/>
              <a:t> </a:t>
            </a:r>
            <a:r>
              <a:rPr lang="sv-SE" dirty="0" err="1"/>
              <a:t>itstelf</a:t>
            </a:r>
            <a:r>
              <a:rPr lang="sv-SE" dirty="0"/>
              <a:t> to </a:t>
            </a:r>
            <a:r>
              <a:rPr lang="sv-SE" dirty="0" err="1"/>
              <a:t>future</a:t>
            </a:r>
            <a:r>
              <a:rPr lang="sv-SE" dirty="0"/>
              <a:t> </a:t>
            </a:r>
            <a:r>
              <a:rPr lang="sv-SE" dirty="0" err="1" smtClean="0"/>
              <a:t>growth</a:t>
            </a:r>
            <a:endParaRPr lang="sv-SE" dirty="0" smtClean="0"/>
          </a:p>
          <a:p>
            <a:pPr lvl="1"/>
            <a:r>
              <a:rPr lang="sv-SE" dirty="0" smtClean="0"/>
              <a:t>The </a:t>
            </a:r>
            <a:r>
              <a:rPr lang="sv-SE" dirty="0" err="1" smtClean="0"/>
              <a:t>database</a:t>
            </a:r>
            <a:r>
              <a:rPr lang="sv-SE" dirty="0" smtClean="0"/>
              <a:t> </a:t>
            </a:r>
            <a:r>
              <a:rPr lang="sv-SE" dirty="0" err="1" smtClean="0"/>
              <a:t>structure</a:t>
            </a:r>
            <a:r>
              <a:rPr lang="sv-SE" dirty="0" smtClean="0"/>
              <a:t> </a:t>
            </a:r>
            <a:r>
              <a:rPr lang="sv-SE" dirty="0" err="1" smtClean="0"/>
              <a:t>will</a:t>
            </a:r>
            <a:r>
              <a:rPr lang="sv-SE" dirty="0" smtClean="0"/>
              <a:t> be </a:t>
            </a:r>
            <a:r>
              <a:rPr lang="sv-SE" dirty="0" err="1" smtClean="0"/>
              <a:t>easy</a:t>
            </a:r>
            <a:r>
              <a:rPr lang="sv-SE" dirty="0" smtClean="0"/>
              <a:t> to </a:t>
            </a:r>
            <a:r>
              <a:rPr lang="sv-SE" dirty="0" err="1" smtClean="0"/>
              <a:t>modify</a:t>
            </a:r>
            <a:r>
              <a:rPr lang="sv-SE" dirty="0" smtClean="0"/>
              <a:t> or </a:t>
            </a:r>
            <a:r>
              <a:rPr lang="sv-SE" dirty="0" err="1" smtClean="0"/>
              <a:t>expand</a:t>
            </a:r>
            <a:r>
              <a:rPr lang="sv-SE" dirty="0" smtClean="0"/>
              <a:t> as the information </a:t>
            </a:r>
            <a:r>
              <a:rPr lang="sv-SE" dirty="0" err="1" smtClean="0"/>
              <a:t>requirements</a:t>
            </a:r>
            <a:r>
              <a:rPr lang="sv-SE" dirty="0" smtClean="0"/>
              <a:t> </a:t>
            </a:r>
            <a:r>
              <a:rPr lang="sv-SE" dirty="0" err="1" smtClean="0"/>
              <a:t>of</a:t>
            </a:r>
            <a:r>
              <a:rPr lang="sv-SE" dirty="0" smtClean="0"/>
              <a:t> the business </a:t>
            </a:r>
            <a:r>
              <a:rPr lang="sv-SE" dirty="0" err="1" smtClean="0"/>
              <a:t>change</a:t>
            </a:r>
            <a:r>
              <a:rPr lang="sv-SE" dirty="0" smtClean="0"/>
              <a:t> and </a:t>
            </a:r>
            <a:r>
              <a:rPr lang="sv-SE" dirty="0" err="1" smtClean="0"/>
              <a:t>grow</a:t>
            </a:r>
            <a:endParaRPr lang="sv-SE" dirty="0"/>
          </a:p>
          <a:p>
            <a:pPr marL="0" indent="0">
              <a:buNone/>
            </a:pP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91367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Advantages</a:t>
            </a:r>
            <a:r>
              <a:rPr lang="sv-SE" dirty="0" smtClean="0"/>
              <a:t> </a:t>
            </a:r>
            <a:r>
              <a:rPr lang="sv-SE" dirty="0" err="1" smtClean="0"/>
              <a:t>of</a:t>
            </a:r>
            <a:r>
              <a:rPr lang="sv-SE" dirty="0" smtClean="0"/>
              <a:t> </a:t>
            </a:r>
            <a:r>
              <a:rPr lang="sv-SE" dirty="0" err="1" smtClean="0"/>
              <a:t>good</a:t>
            </a:r>
            <a:r>
              <a:rPr lang="sv-SE" dirty="0" smtClean="0"/>
              <a:t> design, part 1</a:t>
            </a:r>
            <a:endParaRPr lang="sv-SE" dirty="0"/>
          </a:p>
        </p:txBody>
      </p:sp>
      <p:sp>
        <p:nvSpPr>
          <p:cNvPr id="3" name="Platshållare för innehåll 2"/>
          <p:cNvSpPr>
            <a:spLocks noGrp="1"/>
          </p:cNvSpPr>
          <p:nvPr>
            <p:ph idx="1"/>
          </p:nvPr>
        </p:nvSpPr>
        <p:spPr/>
        <p:txBody>
          <a:bodyPr>
            <a:normAutofit/>
          </a:bodyPr>
          <a:lstStyle/>
          <a:p>
            <a:r>
              <a:rPr lang="sv-SE" dirty="0" smtClean="0"/>
              <a:t>It is </a:t>
            </a:r>
            <a:r>
              <a:rPr lang="sv-SE" dirty="0" err="1" smtClean="0"/>
              <a:t>easy</a:t>
            </a:r>
            <a:r>
              <a:rPr lang="sv-SE" dirty="0" smtClean="0"/>
              <a:t> to </a:t>
            </a:r>
            <a:r>
              <a:rPr lang="sv-SE" dirty="0" err="1" smtClean="0"/>
              <a:t>modify</a:t>
            </a:r>
            <a:r>
              <a:rPr lang="sv-SE" dirty="0" smtClean="0"/>
              <a:t> and </a:t>
            </a:r>
            <a:r>
              <a:rPr lang="sv-SE" dirty="0" err="1" smtClean="0"/>
              <a:t>maintain</a:t>
            </a:r>
            <a:r>
              <a:rPr lang="sv-SE" dirty="0" smtClean="0"/>
              <a:t> the </a:t>
            </a:r>
            <a:r>
              <a:rPr lang="sv-SE" dirty="0" err="1" smtClean="0"/>
              <a:t>structure</a:t>
            </a:r>
            <a:endParaRPr lang="sv-SE" dirty="0" smtClean="0"/>
          </a:p>
          <a:p>
            <a:pPr lvl="1"/>
            <a:r>
              <a:rPr lang="sv-SE" dirty="0" err="1" smtClean="0"/>
              <a:t>Modifications</a:t>
            </a:r>
            <a:r>
              <a:rPr lang="sv-SE" dirty="0" smtClean="0"/>
              <a:t> </a:t>
            </a:r>
            <a:r>
              <a:rPr lang="sv-SE" dirty="0" err="1" smtClean="0"/>
              <a:t>made</a:t>
            </a:r>
            <a:r>
              <a:rPr lang="sv-SE" dirty="0" smtClean="0"/>
              <a:t> to a </a:t>
            </a:r>
            <a:r>
              <a:rPr lang="sv-SE" dirty="0" err="1" smtClean="0"/>
              <a:t>column</a:t>
            </a:r>
            <a:r>
              <a:rPr lang="sv-SE" dirty="0" smtClean="0"/>
              <a:t> or a table </a:t>
            </a:r>
            <a:r>
              <a:rPr lang="sv-SE" dirty="0" err="1" smtClean="0"/>
              <a:t>will</a:t>
            </a:r>
            <a:r>
              <a:rPr lang="sv-SE" dirty="0" smtClean="0"/>
              <a:t> not </a:t>
            </a:r>
            <a:r>
              <a:rPr lang="sv-SE" dirty="0" err="1" smtClean="0"/>
              <a:t>adversely</a:t>
            </a:r>
            <a:r>
              <a:rPr lang="sv-SE" dirty="0" smtClean="0"/>
              <a:t> </a:t>
            </a:r>
            <a:r>
              <a:rPr lang="sv-SE" dirty="0" err="1" smtClean="0"/>
              <a:t>affect</a:t>
            </a:r>
            <a:r>
              <a:rPr lang="sv-SE" dirty="0" smtClean="0"/>
              <a:t> </a:t>
            </a:r>
            <a:r>
              <a:rPr lang="sv-SE" dirty="0" err="1" smtClean="0"/>
              <a:t>other</a:t>
            </a:r>
            <a:r>
              <a:rPr lang="sv-SE" dirty="0" smtClean="0"/>
              <a:t> </a:t>
            </a:r>
            <a:r>
              <a:rPr lang="sv-SE" dirty="0" err="1" smtClean="0"/>
              <a:t>columns</a:t>
            </a:r>
            <a:r>
              <a:rPr lang="sv-SE" dirty="0" smtClean="0"/>
              <a:t> or </a:t>
            </a:r>
            <a:r>
              <a:rPr lang="sv-SE" dirty="0" err="1" smtClean="0"/>
              <a:t>tables</a:t>
            </a:r>
            <a:r>
              <a:rPr lang="sv-SE" dirty="0" smtClean="0"/>
              <a:t> in the </a:t>
            </a:r>
            <a:r>
              <a:rPr lang="sv-SE" dirty="0" err="1" smtClean="0"/>
              <a:t>database</a:t>
            </a:r>
            <a:endParaRPr lang="sv-SE" dirty="0"/>
          </a:p>
          <a:p>
            <a:r>
              <a:rPr lang="sv-SE" dirty="0" smtClean="0"/>
              <a:t>It is </a:t>
            </a:r>
            <a:r>
              <a:rPr lang="sv-SE" dirty="0" err="1" smtClean="0"/>
              <a:t>easy</a:t>
            </a:r>
            <a:r>
              <a:rPr lang="sv-SE" dirty="0" smtClean="0"/>
              <a:t> to </a:t>
            </a:r>
            <a:r>
              <a:rPr lang="sv-SE" dirty="0" err="1" smtClean="0"/>
              <a:t>modify</a:t>
            </a:r>
            <a:r>
              <a:rPr lang="sv-SE" dirty="0" smtClean="0"/>
              <a:t> data</a:t>
            </a:r>
          </a:p>
          <a:p>
            <a:pPr lvl="1"/>
            <a:r>
              <a:rPr lang="sv-SE" dirty="0" smtClean="0"/>
              <a:t>Changes </a:t>
            </a:r>
            <a:r>
              <a:rPr lang="sv-SE" dirty="0" err="1" smtClean="0"/>
              <a:t>made</a:t>
            </a:r>
            <a:r>
              <a:rPr lang="sv-SE" dirty="0" smtClean="0"/>
              <a:t> to the </a:t>
            </a:r>
            <a:r>
              <a:rPr lang="sv-SE" dirty="0" err="1" smtClean="0"/>
              <a:t>value</a:t>
            </a:r>
            <a:r>
              <a:rPr lang="sv-SE" dirty="0" smtClean="0"/>
              <a:t> </a:t>
            </a:r>
            <a:r>
              <a:rPr lang="sv-SE" dirty="0" err="1" smtClean="0"/>
              <a:t>of</a:t>
            </a:r>
            <a:r>
              <a:rPr lang="sv-SE" dirty="0" smtClean="0"/>
              <a:t> a given </a:t>
            </a:r>
            <a:r>
              <a:rPr lang="sv-SE" dirty="0" err="1" smtClean="0"/>
              <a:t>field</a:t>
            </a:r>
            <a:r>
              <a:rPr lang="sv-SE" dirty="0" smtClean="0"/>
              <a:t> in a table do not </a:t>
            </a:r>
            <a:r>
              <a:rPr lang="sv-SE" dirty="0" err="1" smtClean="0"/>
              <a:t>adversely</a:t>
            </a:r>
            <a:r>
              <a:rPr lang="sv-SE" dirty="0" smtClean="0"/>
              <a:t> </a:t>
            </a:r>
            <a:r>
              <a:rPr lang="sv-SE" dirty="0" err="1" smtClean="0"/>
              <a:t>affect</a:t>
            </a:r>
            <a:r>
              <a:rPr lang="sv-SE" dirty="0" smtClean="0"/>
              <a:t> the </a:t>
            </a:r>
            <a:r>
              <a:rPr lang="sv-SE" dirty="0" err="1" smtClean="0"/>
              <a:t>values</a:t>
            </a:r>
            <a:r>
              <a:rPr lang="sv-SE" dirty="0" smtClean="0"/>
              <a:t> </a:t>
            </a:r>
            <a:r>
              <a:rPr lang="sv-SE" dirty="0" err="1" smtClean="0"/>
              <a:t>of</a:t>
            </a:r>
            <a:r>
              <a:rPr lang="sv-SE" dirty="0" smtClean="0"/>
              <a:t> </a:t>
            </a:r>
            <a:r>
              <a:rPr lang="sv-SE" dirty="0" err="1" smtClean="0"/>
              <a:t>other</a:t>
            </a:r>
            <a:r>
              <a:rPr lang="sv-SE" dirty="0" smtClean="0"/>
              <a:t> </a:t>
            </a:r>
            <a:r>
              <a:rPr lang="sv-SE" dirty="0" err="1" smtClean="0"/>
              <a:t>fields</a:t>
            </a:r>
            <a:r>
              <a:rPr lang="sv-SE" dirty="0" smtClean="0"/>
              <a:t> </a:t>
            </a:r>
            <a:r>
              <a:rPr lang="sv-SE" dirty="0" err="1" smtClean="0"/>
              <a:t>within</a:t>
            </a:r>
            <a:r>
              <a:rPr lang="sv-SE" dirty="0" smtClean="0"/>
              <a:t> the table. In a </a:t>
            </a:r>
            <a:r>
              <a:rPr lang="sv-SE" dirty="0" err="1" smtClean="0"/>
              <a:t>well-defined</a:t>
            </a:r>
            <a:r>
              <a:rPr lang="sv-SE" dirty="0" smtClean="0"/>
              <a:t> </a:t>
            </a:r>
            <a:r>
              <a:rPr lang="sv-SE" dirty="0" err="1" smtClean="0"/>
              <a:t>structure</a:t>
            </a:r>
            <a:r>
              <a:rPr lang="sv-SE" dirty="0" smtClean="0"/>
              <a:t>, </a:t>
            </a:r>
            <a:r>
              <a:rPr lang="sv-SE" dirty="0" err="1" smtClean="0"/>
              <a:t>changes</a:t>
            </a:r>
            <a:r>
              <a:rPr lang="sv-SE" dirty="0" smtClean="0"/>
              <a:t> </a:t>
            </a:r>
            <a:r>
              <a:rPr lang="sv-SE" dirty="0" err="1" smtClean="0"/>
              <a:t>made</a:t>
            </a:r>
            <a:r>
              <a:rPr lang="sv-SE" dirty="0" smtClean="0"/>
              <a:t> to a </a:t>
            </a:r>
            <a:r>
              <a:rPr lang="sv-SE" dirty="0" err="1" smtClean="0"/>
              <a:t>specific</a:t>
            </a:r>
            <a:r>
              <a:rPr lang="sv-SE" dirty="0" smtClean="0"/>
              <a:t> </a:t>
            </a:r>
            <a:r>
              <a:rPr lang="sv-SE" dirty="0" err="1" smtClean="0"/>
              <a:t>value</a:t>
            </a:r>
            <a:r>
              <a:rPr lang="sv-SE" dirty="0" smtClean="0"/>
              <a:t> </a:t>
            </a:r>
            <a:r>
              <a:rPr lang="sv-SE" dirty="0" err="1" smtClean="0"/>
              <a:t>need</a:t>
            </a:r>
            <a:r>
              <a:rPr lang="sv-SE" dirty="0" smtClean="0"/>
              <a:t> </a:t>
            </a:r>
            <a:r>
              <a:rPr lang="sv-SE" dirty="0" err="1" smtClean="0"/>
              <a:t>only</a:t>
            </a:r>
            <a:r>
              <a:rPr lang="sv-SE" dirty="0" smtClean="0"/>
              <a:t> to be </a:t>
            </a:r>
            <a:r>
              <a:rPr lang="sv-SE" dirty="0" err="1" smtClean="0"/>
              <a:t>made</a:t>
            </a:r>
            <a:r>
              <a:rPr lang="sv-SE" dirty="0" smtClean="0"/>
              <a:t> in </a:t>
            </a:r>
            <a:r>
              <a:rPr lang="sv-SE" dirty="0" err="1" smtClean="0"/>
              <a:t>one</a:t>
            </a:r>
            <a:r>
              <a:rPr lang="sv-SE" dirty="0" smtClean="0"/>
              <a:t> </a:t>
            </a:r>
            <a:r>
              <a:rPr lang="sv-SE" dirty="0" err="1" smtClean="0"/>
              <a:t>location</a:t>
            </a:r>
            <a:r>
              <a:rPr lang="sv-SE" dirty="0" smtClean="0"/>
              <a:t> </a:t>
            </a:r>
          </a:p>
          <a:p>
            <a:endParaRPr lang="sv-SE" dirty="0"/>
          </a:p>
          <a:p>
            <a:pPr marL="0" indent="0">
              <a:buNone/>
            </a:pP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0007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Advantages</a:t>
            </a:r>
            <a:r>
              <a:rPr lang="sv-SE" dirty="0" smtClean="0"/>
              <a:t> </a:t>
            </a:r>
            <a:r>
              <a:rPr lang="sv-SE" dirty="0" err="1" smtClean="0"/>
              <a:t>of</a:t>
            </a:r>
            <a:r>
              <a:rPr lang="sv-SE" dirty="0" smtClean="0"/>
              <a:t> </a:t>
            </a:r>
            <a:r>
              <a:rPr lang="sv-SE" dirty="0" err="1" smtClean="0"/>
              <a:t>good</a:t>
            </a:r>
            <a:r>
              <a:rPr lang="sv-SE" dirty="0" smtClean="0"/>
              <a:t> design, part 2</a:t>
            </a:r>
            <a:endParaRPr lang="sv-SE" dirty="0"/>
          </a:p>
        </p:txBody>
      </p:sp>
      <p:sp>
        <p:nvSpPr>
          <p:cNvPr id="3" name="Platshållare för innehåll 2"/>
          <p:cNvSpPr>
            <a:spLocks noGrp="1"/>
          </p:cNvSpPr>
          <p:nvPr>
            <p:ph idx="1"/>
          </p:nvPr>
        </p:nvSpPr>
        <p:spPr/>
        <p:txBody>
          <a:bodyPr>
            <a:normAutofit/>
          </a:bodyPr>
          <a:lstStyle/>
          <a:p>
            <a:r>
              <a:rPr lang="sv-SE" dirty="0" smtClean="0"/>
              <a:t>It is </a:t>
            </a:r>
            <a:r>
              <a:rPr lang="sv-SE" dirty="0" err="1" smtClean="0"/>
              <a:t>easy</a:t>
            </a:r>
            <a:r>
              <a:rPr lang="sv-SE" dirty="0" smtClean="0"/>
              <a:t> to </a:t>
            </a:r>
            <a:r>
              <a:rPr lang="sv-SE" dirty="0" err="1" smtClean="0"/>
              <a:t>retrieve</a:t>
            </a:r>
            <a:r>
              <a:rPr lang="sv-SE" dirty="0" smtClean="0"/>
              <a:t> information</a:t>
            </a:r>
          </a:p>
          <a:p>
            <a:pPr lvl="1"/>
            <a:r>
              <a:rPr lang="sv-SE" dirty="0" err="1" smtClean="0"/>
              <a:t>Tables</a:t>
            </a:r>
            <a:r>
              <a:rPr lang="sv-SE" dirty="0" smtClean="0"/>
              <a:t> </a:t>
            </a:r>
            <a:r>
              <a:rPr lang="sv-SE" dirty="0" err="1" smtClean="0"/>
              <a:t>are</a:t>
            </a:r>
            <a:r>
              <a:rPr lang="sv-SE" dirty="0" smtClean="0"/>
              <a:t> </a:t>
            </a:r>
            <a:r>
              <a:rPr lang="sv-SE" dirty="0" err="1" smtClean="0"/>
              <a:t>well</a:t>
            </a:r>
            <a:r>
              <a:rPr lang="sv-SE" dirty="0" smtClean="0"/>
              <a:t> </a:t>
            </a:r>
            <a:r>
              <a:rPr lang="sv-SE" dirty="0" err="1" smtClean="0"/>
              <a:t>constructed</a:t>
            </a:r>
            <a:r>
              <a:rPr lang="sv-SE" dirty="0" smtClean="0"/>
              <a:t> and </a:t>
            </a:r>
            <a:r>
              <a:rPr lang="sv-SE" dirty="0" err="1" smtClean="0"/>
              <a:t>any</a:t>
            </a:r>
            <a:r>
              <a:rPr lang="sv-SE" dirty="0" smtClean="0"/>
              <a:t> relationship </a:t>
            </a:r>
            <a:r>
              <a:rPr lang="sv-SE" dirty="0" err="1" smtClean="0"/>
              <a:t>between</a:t>
            </a:r>
            <a:r>
              <a:rPr lang="sv-SE" dirty="0" smtClean="0"/>
              <a:t> </a:t>
            </a:r>
            <a:r>
              <a:rPr lang="sv-SE" dirty="0" err="1" smtClean="0"/>
              <a:t>them</a:t>
            </a:r>
            <a:r>
              <a:rPr lang="sv-SE" dirty="0"/>
              <a:t> </a:t>
            </a:r>
            <a:r>
              <a:rPr lang="sv-SE" dirty="0" err="1" smtClean="0"/>
              <a:t>are</a:t>
            </a:r>
            <a:r>
              <a:rPr lang="sv-SE" dirty="0" smtClean="0"/>
              <a:t> </a:t>
            </a:r>
            <a:r>
              <a:rPr lang="sv-SE" dirty="0" err="1" smtClean="0"/>
              <a:t>properly</a:t>
            </a:r>
            <a:r>
              <a:rPr lang="sv-SE" dirty="0" smtClean="0"/>
              <a:t> </a:t>
            </a:r>
            <a:r>
              <a:rPr lang="sv-SE" dirty="0" err="1" smtClean="0"/>
              <a:t>established</a:t>
            </a:r>
            <a:endParaRPr lang="sv-SE" dirty="0"/>
          </a:p>
          <a:p>
            <a:r>
              <a:rPr lang="sv-SE" dirty="0" smtClean="0"/>
              <a:t>It is </a:t>
            </a:r>
            <a:r>
              <a:rPr lang="sv-SE" dirty="0" err="1" smtClean="0"/>
              <a:t>easy</a:t>
            </a:r>
            <a:r>
              <a:rPr lang="sv-SE" dirty="0" smtClean="0"/>
              <a:t> to </a:t>
            </a:r>
            <a:r>
              <a:rPr lang="sv-SE" dirty="0" err="1" smtClean="0"/>
              <a:t>develop</a:t>
            </a:r>
            <a:r>
              <a:rPr lang="sv-SE" dirty="0" smtClean="0"/>
              <a:t> and </a:t>
            </a:r>
            <a:r>
              <a:rPr lang="sv-SE" dirty="0" err="1" smtClean="0"/>
              <a:t>build</a:t>
            </a:r>
            <a:r>
              <a:rPr lang="sv-SE" dirty="0" smtClean="0"/>
              <a:t> </a:t>
            </a:r>
            <a:r>
              <a:rPr lang="sv-SE" dirty="0" err="1" smtClean="0"/>
              <a:t>user</a:t>
            </a:r>
            <a:r>
              <a:rPr lang="sv-SE" dirty="0" smtClean="0"/>
              <a:t> </a:t>
            </a:r>
            <a:r>
              <a:rPr lang="sv-SE" dirty="0" err="1" smtClean="0"/>
              <a:t>applications</a:t>
            </a:r>
            <a:endParaRPr lang="sv-SE" dirty="0" smtClean="0"/>
          </a:p>
          <a:p>
            <a:pPr lvl="1"/>
            <a:r>
              <a:rPr lang="sv-SE" dirty="0" err="1" smtClean="0"/>
              <a:t>Programming</a:t>
            </a:r>
            <a:r>
              <a:rPr lang="sv-SE" dirty="0" smtClean="0"/>
              <a:t> </a:t>
            </a:r>
            <a:r>
              <a:rPr lang="sv-SE" dirty="0" err="1" smtClean="0"/>
              <a:t>time</a:t>
            </a:r>
            <a:r>
              <a:rPr lang="sv-SE" dirty="0" smtClean="0"/>
              <a:t> </a:t>
            </a:r>
            <a:r>
              <a:rPr lang="sv-SE" dirty="0" err="1" smtClean="0"/>
              <a:t>can</a:t>
            </a:r>
            <a:r>
              <a:rPr lang="sv-SE" dirty="0" smtClean="0"/>
              <a:t> be </a:t>
            </a:r>
            <a:r>
              <a:rPr lang="sv-SE" dirty="0" err="1" smtClean="0"/>
              <a:t>spent</a:t>
            </a:r>
            <a:r>
              <a:rPr lang="sv-SE" dirty="0" smtClean="0"/>
              <a:t> </a:t>
            </a:r>
            <a:r>
              <a:rPr lang="sv-SE" dirty="0" err="1" smtClean="0"/>
              <a:t>addressing</a:t>
            </a:r>
            <a:r>
              <a:rPr lang="sv-SE" dirty="0" smtClean="0"/>
              <a:t> the data manipulation tasks at hand </a:t>
            </a:r>
            <a:r>
              <a:rPr lang="sv-SE" dirty="0" err="1" smtClean="0"/>
              <a:t>instead</a:t>
            </a:r>
            <a:r>
              <a:rPr lang="sv-SE" dirty="0" smtClean="0"/>
              <a:t> </a:t>
            </a:r>
            <a:r>
              <a:rPr lang="sv-SE" dirty="0" err="1" smtClean="0"/>
              <a:t>of</a:t>
            </a:r>
            <a:r>
              <a:rPr lang="sv-SE" dirty="0" smtClean="0"/>
              <a:t> </a:t>
            </a:r>
            <a:r>
              <a:rPr lang="sv-SE" dirty="0" err="1" smtClean="0"/>
              <a:t>working</a:t>
            </a:r>
            <a:r>
              <a:rPr lang="sv-SE" dirty="0" smtClean="0"/>
              <a:t> </a:t>
            </a:r>
            <a:r>
              <a:rPr lang="sv-SE" dirty="0" err="1" smtClean="0"/>
              <a:t>around</a:t>
            </a:r>
            <a:r>
              <a:rPr lang="sv-SE" dirty="0" smtClean="0"/>
              <a:t> the </a:t>
            </a:r>
            <a:r>
              <a:rPr lang="sv-SE" dirty="0" err="1" smtClean="0"/>
              <a:t>inevitable</a:t>
            </a:r>
            <a:r>
              <a:rPr lang="sv-SE" dirty="0" smtClean="0"/>
              <a:t> problems </a:t>
            </a:r>
            <a:r>
              <a:rPr lang="sv-SE" dirty="0" err="1" smtClean="0"/>
              <a:t>that</a:t>
            </a:r>
            <a:r>
              <a:rPr lang="sv-SE" dirty="0" smtClean="0"/>
              <a:t> </a:t>
            </a:r>
            <a:r>
              <a:rPr lang="sv-SE" dirty="0" err="1" smtClean="0"/>
              <a:t>arise</a:t>
            </a:r>
            <a:r>
              <a:rPr lang="sv-SE" dirty="0" smtClean="0"/>
              <a:t> </a:t>
            </a:r>
            <a:r>
              <a:rPr lang="sv-SE" dirty="0" err="1" smtClean="0"/>
              <a:t>when</a:t>
            </a:r>
            <a:r>
              <a:rPr lang="sv-SE" dirty="0" smtClean="0"/>
              <a:t> </a:t>
            </a:r>
            <a:r>
              <a:rPr lang="sv-SE" dirty="0" err="1" smtClean="0"/>
              <a:t>working</a:t>
            </a:r>
            <a:r>
              <a:rPr lang="sv-SE" dirty="0" smtClean="0"/>
              <a:t> </a:t>
            </a:r>
            <a:r>
              <a:rPr lang="sv-SE" dirty="0" err="1" smtClean="0"/>
              <a:t>with</a:t>
            </a:r>
            <a:r>
              <a:rPr lang="sv-SE" dirty="0" smtClean="0"/>
              <a:t> a </a:t>
            </a:r>
            <a:r>
              <a:rPr lang="sv-SE" dirty="0" err="1" smtClean="0"/>
              <a:t>poorly</a:t>
            </a:r>
            <a:r>
              <a:rPr lang="sv-SE" dirty="0" smtClean="0"/>
              <a:t> </a:t>
            </a:r>
            <a:r>
              <a:rPr lang="sv-SE" dirty="0" err="1" smtClean="0"/>
              <a:t>designed</a:t>
            </a:r>
            <a:r>
              <a:rPr lang="sv-SE" dirty="0" smtClean="0"/>
              <a:t> </a:t>
            </a:r>
            <a:r>
              <a:rPr lang="sv-SE" dirty="0" err="1" smtClean="0"/>
              <a:t>database</a:t>
            </a:r>
            <a:r>
              <a:rPr lang="sv-SE" dirty="0" smtClean="0"/>
              <a:t> </a:t>
            </a:r>
          </a:p>
          <a:p>
            <a:endParaRPr lang="sv-SE" dirty="0"/>
          </a:p>
          <a:p>
            <a:pPr marL="0" indent="0">
              <a:buNone/>
            </a:pP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98405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Visa ett riktigt dåligt </a:t>
            </a:r>
            <a:r>
              <a:rPr lang="sv-SE" dirty="0"/>
              <a:t>exempel</a:t>
            </a:r>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
        <p:nvSpPr>
          <p:cNvPr id="3" name="Content Placeholder 2"/>
          <p:cNvSpPr>
            <a:spLocks noGrp="1"/>
          </p:cNvSpPr>
          <p:nvPr>
            <p:ph idx="1"/>
          </p:nvPr>
        </p:nvSpPr>
        <p:spPr/>
        <p:txBody>
          <a:bodyPr/>
          <a:lstStyle/>
          <a:p>
            <a:endParaRPr lang="sv-SE"/>
          </a:p>
        </p:txBody>
      </p:sp>
    </p:spTree>
    <p:extLst>
      <p:ext uri="{BB962C8B-B14F-4D97-AF65-F5344CB8AC3E}">
        <p14:creationId xmlns:p14="http://schemas.microsoft.com/office/powerpoint/2010/main" val="1715679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Avvikelser i databaser – </a:t>
            </a:r>
            <a:r>
              <a:rPr lang="sv-SE" dirty="0" err="1" smtClean="0"/>
              <a:t>Update</a:t>
            </a:r>
            <a:r>
              <a:rPr lang="sv-SE" dirty="0" smtClean="0"/>
              <a:t> </a:t>
            </a:r>
            <a:endParaRPr lang="sv-SE" dirty="0"/>
          </a:p>
        </p:txBody>
      </p:sp>
      <p:sp>
        <p:nvSpPr>
          <p:cNvPr id="3" name="Platshållare för innehåll 2"/>
          <p:cNvSpPr>
            <a:spLocks noGrp="1"/>
          </p:cNvSpPr>
          <p:nvPr>
            <p:ph idx="1"/>
          </p:nvPr>
        </p:nvSpPr>
        <p:spPr/>
        <p:txBody>
          <a:bodyPr/>
          <a:lstStyle/>
          <a:p>
            <a:r>
              <a:rPr lang="en-US" dirty="0" smtClean="0"/>
              <a:t>Om vi </a:t>
            </a:r>
            <a:r>
              <a:rPr lang="en-US" dirty="0" err="1" smtClean="0"/>
              <a:t>uppdaterar</a:t>
            </a:r>
            <a:r>
              <a:rPr lang="en-US" dirty="0" smtClean="0"/>
              <a:t> Rick’s </a:t>
            </a:r>
            <a:r>
              <a:rPr lang="en-US" dirty="0" err="1" smtClean="0"/>
              <a:t>adress</a:t>
            </a:r>
            <a:r>
              <a:rPr lang="en-US" dirty="0" smtClean="0"/>
              <a:t> </a:t>
            </a:r>
            <a:r>
              <a:rPr lang="en-US" dirty="0" err="1" smtClean="0"/>
              <a:t>så</a:t>
            </a:r>
            <a:r>
              <a:rPr lang="en-US" dirty="0" smtClean="0"/>
              <a:t> </a:t>
            </a:r>
            <a:r>
              <a:rPr lang="en-US" dirty="0" err="1" smtClean="0"/>
              <a:t>måste</a:t>
            </a:r>
            <a:r>
              <a:rPr lang="en-US" dirty="0" smtClean="0"/>
              <a:t> vi </a:t>
            </a:r>
            <a:r>
              <a:rPr lang="en-US" dirty="0" err="1" smtClean="0"/>
              <a:t>göra</a:t>
            </a:r>
            <a:r>
              <a:rPr lang="en-US" dirty="0" smtClean="0"/>
              <a:t> </a:t>
            </a:r>
            <a:r>
              <a:rPr lang="en-US" dirty="0" err="1" smtClean="0"/>
              <a:t>motsvarande</a:t>
            </a:r>
            <a:r>
              <a:rPr lang="en-US" dirty="0" smtClean="0"/>
              <a:t> update </a:t>
            </a:r>
            <a:r>
              <a:rPr lang="en-US" dirty="0" err="1" smtClean="0"/>
              <a:t>på</a:t>
            </a:r>
            <a:r>
              <a:rPr lang="en-US" dirty="0" smtClean="0"/>
              <a:t> </a:t>
            </a:r>
            <a:r>
              <a:rPr lang="en-US" dirty="0" err="1" smtClean="0"/>
              <a:t>två</a:t>
            </a:r>
            <a:r>
              <a:rPr lang="en-US" dirty="0" smtClean="0"/>
              <a:t> </a:t>
            </a:r>
            <a:r>
              <a:rPr lang="en-US" dirty="0" err="1" smtClean="0"/>
              <a:t>rader</a:t>
            </a:r>
            <a:r>
              <a:rPr lang="en-US" dirty="0" smtClean="0"/>
              <a:t> </a:t>
            </a:r>
            <a:r>
              <a:rPr lang="en-US" dirty="0" err="1" smtClean="0"/>
              <a:t>eller</a:t>
            </a:r>
            <a:r>
              <a:rPr lang="en-US" dirty="0" smtClean="0"/>
              <a:t> </a:t>
            </a:r>
            <a:r>
              <a:rPr lang="en-US" dirty="0" err="1" smtClean="0"/>
              <a:t>så</a:t>
            </a:r>
            <a:r>
              <a:rPr lang="en-US" dirty="0" smtClean="0"/>
              <a:t> </a:t>
            </a:r>
            <a:r>
              <a:rPr lang="en-US" dirty="0" err="1" smtClean="0"/>
              <a:t>kommer</a:t>
            </a:r>
            <a:r>
              <a:rPr lang="en-US" dirty="0" smtClean="0"/>
              <a:t> data </a:t>
            </a:r>
            <a:r>
              <a:rPr lang="en-US" dirty="0" err="1" smtClean="0"/>
              <a:t>bli</a:t>
            </a:r>
            <a:r>
              <a:rPr lang="en-US" dirty="0" smtClean="0"/>
              <a:t> </a:t>
            </a:r>
            <a:r>
              <a:rPr lang="en-US" dirty="0" err="1" smtClean="0"/>
              <a:t>inkonsistent</a:t>
            </a:r>
            <a:endParaRPr lang="sv-SE" dirty="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graphicFrame>
        <p:nvGraphicFramePr>
          <p:cNvPr id="7" name="Table 6"/>
          <p:cNvGraphicFramePr>
            <a:graphicFrameLocks noGrp="1"/>
          </p:cNvGraphicFramePr>
          <p:nvPr>
            <p:extLst/>
          </p:nvPr>
        </p:nvGraphicFramePr>
        <p:xfrm>
          <a:off x="1177472" y="3406118"/>
          <a:ext cx="5918200" cy="2000250"/>
        </p:xfrm>
        <a:graphic>
          <a:graphicData uri="http://schemas.openxmlformats.org/drawingml/2006/table">
            <a:tbl>
              <a:tblPr/>
              <a:tblGrid>
                <a:gridCol w="1168400">
                  <a:extLst>
                    <a:ext uri="{9D8B030D-6E8A-4147-A177-3AD203B41FA5}">
                      <a16:colId xmlns:a16="http://schemas.microsoft.com/office/drawing/2014/main" val="409798142"/>
                    </a:ext>
                  </a:extLst>
                </a:gridCol>
                <a:gridCol w="1371600">
                  <a:extLst>
                    <a:ext uri="{9D8B030D-6E8A-4147-A177-3AD203B41FA5}">
                      <a16:colId xmlns:a16="http://schemas.microsoft.com/office/drawing/2014/main" val="3893751546"/>
                    </a:ext>
                  </a:extLst>
                </a:gridCol>
                <a:gridCol w="1765300">
                  <a:extLst>
                    <a:ext uri="{9D8B030D-6E8A-4147-A177-3AD203B41FA5}">
                      <a16:colId xmlns:a16="http://schemas.microsoft.com/office/drawing/2014/main" val="2292606072"/>
                    </a:ext>
                  </a:extLst>
                </a:gridCol>
                <a:gridCol w="1612900">
                  <a:extLst>
                    <a:ext uri="{9D8B030D-6E8A-4147-A177-3AD203B41FA5}">
                      <a16:colId xmlns:a16="http://schemas.microsoft.com/office/drawing/2014/main" val="1401161774"/>
                    </a:ext>
                  </a:extLst>
                </a:gridCol>
              </a:tblGrid>
              <a:tr h="333375">
                <a:tc>
                  <a:txBody>
                    <a:bodyPr/>
                    <a:lstStyle/>
                    <a:p>
                      <a:pPr algn="l" fontAlgn="ctr"/>
                      <a:r>
                        <a:rPr lang="sv-SE" sz="2000" b="0" i="0" u="none" strike="noStrike">
                          <a:solidFill>
                            <a:srgbClr val="000000"/>
                          </a:solidFill>
                          <a:effectLst/>
                          <a:latin typeface="Calibri" panose="020F0502020204030204" pitchFamily="34" charset="0"/>
                        </a:rPr>
                        <a:t>emp_id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2000" b="0" i="0" u="none" strike="noStrike">
                          <a:solidFill>
                            <a:srgbClr val="000000"/>
                          </a:solidFill>
                          <a:effectLst/>
                          <a:latin typeface="Calibri" panose="020F0502020204030204" pitchFamily="34" charset="0"/>
                        </a:rPr>
                        <a:t>emp_name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2000" b="0" i="0" u="none" strike="noStrike">
                          <a:solidFill>
                            <a:srgbClr val="000000"/>
                          </a:solidFill>
                          <a:effectLst/>
                          <a:latin typeface="Calibri" panose="020F0502020204030204" pitchFamily="34" charset="0"/>
                        </a:rPr>
                        <a:t>emp_address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2000" b="0" i="0" u="none" strike="noStrike">
                          <a:solidFill>
                            <a:srgbClr val="000000"/>
                          </a:solidFill>
                          <a:effectLst/>
                          <a:latin typeface="Calibri" panose="020F0502020204030204" pitchFamily="34" charset="0"/>
                        </a:rPr>
                        <a:t>emp_dept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676146214"/>
                  </a:ext>
                </a:extLst>
              </a:tr>
              <a:tr h="333375">
                <a:tc>
                  <a:txBody>
                    <a:bodyPr/>
                    <a:lstStyle/>
                    <a:p>
                      <a:pPr algn="r" fontAlgn="ctr"/>
                      <a:r>
                        <a:rPr lang="sv-SE" sz="2000" b="0" i="0" u="none" strike="noStrike">
                          <a:solidFill>
                            <a:srgbClr val="000000"/>
                          </a:solidFill>
                          <a:effectLst/>
                          <a:latin typeface="Calibri" panose="020F0502020204030204" pitchFamily="34" charset="0"/>
                        </a:rPr>
                        <a:t>101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Rick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Delhi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510297"/>
                  </a:ext>
                </a:extLst>
              </a:tr>
              <a:tr h="333375">
                <a:tc>
                  <a:txBody>
                    <a:bodyPr/>
                    <a:lstStyle/>
                    <a:p>
                      <a:pPr algn="r" fontAlgn="ctr"/>
                      <a:r>
                        <a:rPr lang="sv-SE" sz="2000" b="0" i="0" u="none" strike="noStrike">
                          <a:solidFill>
                            <a:srgbClr val="000000"/>
                          </a:solidFill>
                          <a:effectLst/>
                          <a:latin typeface="Calibri" panose="020F0502020204030204" pitchFamily="34" charset="0"/>
                        </a:rPr>
                        <a:t>101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Rick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Delhi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1914294"/>
                  </a:ext>
                </a:extLst>
              </a:tr>
              <a:tr h="333375">
                <a:tc>
                  <a:txBody>
                    <a:bodyPr/>
                    <a:lstStyle/>
                    <a:p>
                      <a:pPr algn="r" fontAlgn="ctr"/>
                      <a:r>
                        <a:rPr lang="sv-SE" sz="2000" b="0" i="0" u="none" strike="noStrike">
                          <a:solidFill>
                            <a:srgbClr val="000000"/>
                          </a:solidFill>
                          <a:effectLst/>
                          <a:latin typeface="Calibri" panose="020F0502020204030204" pitchFamily="34" charset="0"/>
                        </a:rPr>
                        <a:t>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Maggie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Agra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D890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0139462"/>
                  </a:ext>
                </a:extLst>
              </a:tr>
              <a:tr h="333375">
                <a:tc>
                  <a:txBody>
                    <a:bodyPr/>
                    <a:lstStyle/>
                    <a:p>
                      <a:pPr algn="r" fontAlgn="ctr"/>
                      <a:r>
                        <a:rPr lang="sv-SE" sz="2000" b="0" i="0" u="none" strike="noStrike">
                          <a:solidFill>
                            <a:srgbClr val="000000"/>
                          </a:solidFill>
                          <a:effectLst/>
                          <a:latin typeface="Calibri" panose="020F0502020204030204" pitchFamily="34" charset="0"/>
                        </a:rPr>
                        <a:t>166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Glenn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D900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469827"/>
                  </a:ext>
                </a:extLst>
              </a:tr>
              <a:tr h="333375">
                <a:tc>
                  <a:txBody>
                    <a:bodyPr/>
                    <a:lstStyle/>
                    <a:p>
                      <a:pPr algn="r" fontAlgn="ctr"/>
                      <a:r>
                        <a:rPr lang="sv-SE" sz="2000" b="0" i="0" u="none" strike="noStrike">
                          <a:solidFill>
                            <a:srgbClr val="000000"/>
                          </a:solidFill>
                          <a:effectLst/>
                          <a:latin typeface="Calibri" panose="020F0502020204030204" pitchFamily="34" charset="0"/>
                        </a:rPr>
                        <a:t>166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Glenn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dirty="0">
                          <a:solidFill>
                            <a:srgbClr val="000000"/>
                          </a:solidFill>
                          <a:effectLst/>
                          <a:latin typeface="Calibri" panose="020F0502020204030204" pitchFamily="34" charset="0"/>
                        </a:rPr>
                        <a:t>D004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3447586"/>
                  </a:ext>
                </a:extLst>
              </a:tr>
            </a:tbl>
          </a:graphicData>
        </a:graphic>
      </p:graphicFrame>
    </p:spTree>
    <p:extLst>
      <p:ext uri="{BB962C8B-B14F-4D97-AF65-F5344CB8AC3E}">
        <p14:creationId xmlns:p14="http://schemas.microsoft.com/office/powerpoint/2010/main" val="2080171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Avvikelser </a:t>
            </a:r>
            <a:r>
              <a:rPr lang="sv-SE" dirty="0" smtClean="0"/>
              <a:t>i databaser – </a:t>
            </a:r>
            <a:r>
              <a:rPr lang="sv-SE" dirty="0" err="1" smtClean="0"/>
              <a:t>Insert</a:t>
            </a:r>
            <a:endParaRPr lang="sv-SE" dirty="0"/>
          </a:p>
        </p:txBody>
      </p:sp>
      <p:sp>
        <p:nvSpPr>
          <p:cNvPr id="3" name="Platshållare för innehåll 2"/>
          <p:cNvSpPr>
            <a:spLocks noGrp="1"/>
          </p:cNvSpPr>
          <p:nvPr>
            <p:ph idx="1"/>
          </p:nvPr>
        </p:nvSpPr>
        <p:spPr/>
        <p:txBody>
          <a:bodyPr/>
          <a:lstStyle/>
          <a:p>
            <a:r>
              <a:rPr lang="en-US" dirty="0" smtClean="0"/>
              <a:t>Om </a:t>
            </a:r>
            <a:r>
              <a:rPr lang="en-US" dirty="0" err="1"/>
              <a:t>emp_dept</a:t>
            </a:r>
            <a:r>
              <a:rPr lang="en-US" dirty="0"/>
              <a:t> </a:t>
            </a:r>
            <a:r>
              <a:rPr lang="en-US" dirty="0" err="1" smtClean="0"/>
              <a:t>inte</a:t>
            </a:r>
            <a:r>
              <a:rPr lang="en-US" dirty="0" smtClean="0"/>
              <a:t> </a:t>
            </a:r>
            <a:r>
              <a:rPr lang="en-US" dirty="0" err="1" smtClean="0"/>
              <a:t>tillåts</a:t>
            </a:r>
            <a:r>
              <a:rPr lang="en-US" dirty="0" smtClean="0"/>
              <a:t> </a:t>
            </a:r>
            <a:r>
              <a:rPr lang="en-US" dirty="0" err="1" smtClean="0"/>
              <a:t>att</a:t>
            </a:r>
            <a:r>
              <a:rPr lang="en-US" dirty="0" smtClean="0"/>
              <a:t> </a:t>
            </a:r>
            <a:r>
              <a:rPr lang="en-US" dirty="0" err="1" smtClean="0"/>
              <a:t>vara</a:t>
            </a:r>
            <a:r>
              <a:rPr lang="en-US" dirty="0" smtClean="0"/>
              <a:t> blank (null), </a:t>
            </a:r>
            <a:r>
              <a:rPr lang="en-US" dirty="0" err="1" smtClean="0"/>
              <a:t>så</a:t>
            </a:r>
            <a:r>
              <a:rPr lang="en-US" dirty="0" smtClean="0"/>
              <a:t> </a:t>
            </a:r>
            <a:r>
              <a:rPr lang="en-US" dirty="0" err="1" smtClean="0"/>
              <a:t>går</a:t>
            </a:r>
            <a:r>
              <a:rPr lang="en-US" dirty="0" smtClean="0"/>
              <a:t> </a:t>
            </a:r>
            <a:r>
              <a:rPr lang="en-US" dirty="0" err="1" smtClean="0"/>
              <a:t>det</a:t>
            </a:r>
            <a:r>
              <a:rPr lang="en-US" dirty="0" smtClean="0"/>
              <a:t> </a:t>
            </a:r>
            <a:r>
              <a:rPr lang="en-US" dirty="0" err="1" smtClean="0"/>
              <a:t>inte</a:t>
            </a:r>
            <a:r>
              <a:rPr lang="en-US" dirty="0" smtClean="0"/>
              <a:t> </a:t>
            </a:r>
            <a:r>
              <a:rPr lang="en-US" dirty="0" err="1" smtClean="0"/>
              <a:t>att</a:t>
            </a:r>
            <a:r>
              <a:rPr lang="en-US" dirty="0" smtClean="0"/>
              <a:t> </a:t>
            </a:r>
            <a:r>
              <a:rPr lang="en-US" dirty="0" err="1" smtClean="0"/>
              <a:t>lägga</a:t>
            </a:r>
            <a:r>
              <a:rPr lang="en-US" dirty="0" smtClean="0"/>
              <a:t> in </a:t>
            </a:r>
            <a:r>
              <a:rPr lang="en-US" dirty="0" err="1" smtClean="0"/>
              <a:t>en</a:t>
            </a:r>
            <a:r>
              <a:rPr lang="en-US" dirty="0" smtClean="0"/>
              <a:t> </a:t>
            </a:r>
            <a:r>
              <a:rPr lang="en-US" dirty="0" err="1" smtClean="0"/>
              <a:t>ny</a:t>
            </a:r>
            <a:r>
              <a:rPr lang="en-US" dirty="0" smtClean="0"/>
              <a:t> </a:t>
            </a:r>
            <a:r>
              <a:rPr lang="en-US" dirty="0" err="1" smtClean="0"/>
              <a:t>anställd</a:t>
            </a:r>
            <a:r>
              <a:rPr lang="en-US" dirty="0" smtClean="0"/>
              <a:t> person. </a:t>
            </a:r>
            <a:r>
              <a:rPr lang="en-US" dirty="0" err="1" smtClean="0"/>
              <a:t>Denna</a:t>
            </a:r>
            <a:r>
              <a:rPr lang="en-US" dirty="0" smtClean="0"/>
              <a:t> person </a:t>
            </a:r>
            <a:r>
              <a:rPr lang="en-US" dirty="0" err="1" smtClean="0"/>
              <a:t>kan</a:t>
            </a:r>
            <a:r>
              <a:rPr lang="en-US" dirty="0" smtClean="0"/>
              <a:t> </a:t>
            </a:r>
            <a:r>
              <a:rPr lang="en-US" dirty="0" err="1" smtClean="0"/>
              <a:t>exempelvis</a:t>
            </a:r>
            <a:r>
              <a:rPr lang="en-US" dirty="0" smtClean="0"/>
              <a:t> </a:t>
            </a:r>
            <a:r>
              <a:rPr lang="en-US" dirty="0" err="1" smtClean="0"/>
              <a:t>vara</a:t>
            </a:r>
            <a:r>
              <a:rPr lang="en-US" dirty="0" smtClean="0"/>
              <a:t> under </a:t>
            </a:r>
            <a:r>
              <a:rPr lang="en-US" dirty="0" err="1" smtClean="0"/>
              <a:t>upplärning</a:t>
            </a:r>
            <a:r>
              <a:rPr lang="en-US" dirty="0" smtClean="0"/>
              <a:t> </a:t>
            </a:r>
            <a:r>
              <a:rPr lang="en-US" dirty="0" err="1" smtClean="0"/>
              <a:t>och</a:t>
            </a:r>
            <a:r>
              <a:rPr lang="en-US" dirty="0" smtClean="0"/>
              <a:t> </a:t>
            </a:r>
            <a:r>
              <a:rPr lang="en-US" dirty="0" err="1" smtClean="0"/>
              <a:t>ännu</a:t>
            </a:r>
            <a:r>
              <a:rPr lang="en-US" dirty="0" smtClean="0"/>
              <a:t> </a:t>
            </a:r>
            <a:r>
              <a:rPr lang="en-US" dirty="0" err="1" smtClean="0"/>
              <a:t>inte</a:t>
            </a:r>
            <a:r>
              <a:rPr lang="en-US" dirty="0" smtClean="0"/>
              <a:t> </a:t>
            </a:r>
            <a:r>
              <a:rPr lang="en-US" dirty="0" err="1" smtClean="0"/>
              <a:t>kopplad</a:t>
            </a:r>
            <a:r>
              <a:rPr lang="en-US" dirty="0" smtClean="0"/>
              <a:t> till </a:t>
            </a:r>
            <a:r>
              <a:rPr lang="en-US" dirty="0" err="1" smtClean="0"/>
              <a:t>en</a:t>
            </a:r>
            <a:r>
              <a:rPr lang="en-US" dirty="0" smtClean="0"/>
              <a:t> </a:t>
            </a:r>
            <a:r>
              <a:rPr lang="en-US" dirty="0" err="1" smtClean="0"/>
              <a:t>avdelning</a:t>
            </a:r>
            <a:endParaRPr lang="sv-SE" dirty="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graphicFrame>
        <p:nvGraphicFramePr>
          <p:cNvPr id="6" name="Table 5"/>
          <p:cNvGraphicFramePr>
            <a:graphicFrameLocks noGrp="1"/>
          </p:cNvGraphicFramePr>
          <p:nvPr>
            <p:extLst/>
          </p:nvPr>
        </p:nvGraphicFramePr>
        <p:xfrm>
          <a:off x="1177472" y="3406118"/>
          <a:ext cx="5918200" cy="2000250"/>
        </p:xfrm>
        <a:graphic>
          <a:graphicData uri="http://schemas.openxmlformats.org/drawingml/2006/table">
            <a:tbl>
              <a:tblPr/>
              <a:tblGrid>
                <a:gridCol w="1168400">
                  <a:extLst>
                    <a:ext uri="{9D8B030D-6E8A-4147-A177-3AD203B41FA5}">
                      <a16:colId xmlns:a16="http://schemas.microsoft.com/office/drawing/2014/main" val="409798142"/>
                    </a:ext>
                  </a:extLst>
                </a:gridCol>
                <a:gridCol w="1371600">
                  <a:extLst>
                    <a:ext uri="{9D8B030D-6E8A-4147-A177-3AD203B41FA5}">
                      <a16:colId xmlns:a16="http://schemas.microsoft.com/office/drawing/2014/main" val="3893751546"/>
                    </a:ext>
                  </a:extLst>
                </a:gridCol>
                <a:gridCol w="1765300">
                  <a:extLst>
                    <a:ext uri="{9D8B030D-6E8A-4147-A177-3AD203B41FA5}">
                      <a16:colId xmlns:a16="http://schemas.microsoft.com/office/drawing/2014/main" val="2292606072"/>
                    </a:ext>
                  </a:extLst>
                </a:gridCol>
                <a:gridCol w="1612900">
                  <a:extLst>
                    <a:ext uri="{9D8B030D-6E8A-4147-A177-3AD203B41FA5}">
                      <a16:colId xmlns:a16="http://schemas.microsoft.com/office/drawing/2014/main" val="1401161774"/>
                    </a:ext>
                  </a:extLst>
                </a:gridCol>
              </a:tblGrid>
              <a:tr h="333375">
                <a:tc>
                  <a:txBody>
                    <a:bodyPr/>
                    <a:lstStyle/>
                    <a:p>
                      <a:pPr algn="l" fontAlgn="ctr"/>
                      <a:r>
                        <a:rPr lang="sv-SE" sz="2000" b="0" i="0" u="none" strike="noStrike">
                          <a:solidFill>
                            <a:srgbClr val="000000"/>
                          </a:solidFill>
                          <a:effectLst/>
                          <a:latin typeface="Calibri" panose="020F0502020204030204" pitchFamily="34" charset="0"/>
                        </a:rPr>
                        <a:t>emp_id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2000" b="0" i="0" u="none" strike="noStrike">
                          <a:solidFill>
                            <a:srgbClr val="000000"/>
                          </a:solidFill>
                          <a:effectLst/>
                          <a:latin typeface="Calibri" panose="020F0502020204030204" pitchFamily="34" charset="0"/>
                        </a:rPr>
                        <a:t>emp_name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2000" b="0" i="0" u="none" strike="noStrike">
                          <a:solidFill>
                            <a:srgbClr val="000000"/>
                          </a:solidFill>
                          <a:effectLst/>
                          <a:latin typeface="Calibri" panose="020F0502020204030204" pitchFamily="34" charset="0"/>
                        </a:rPr>
                        <a:t>emp_address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2000" b="0" i="0" u="none" strike="noStrike">
                          <a:solidFill>
                            <a:srgbClr val="000000"/>
                          </a:solidFill>
                          <a:effectLst/>
                          <a:latin typeface="Calibri" panose="020F0502020204030204" pitchFamily="34" charset="0"/>
                        </a:rPr>
                        <a:t>emp_dept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676146214"/>
                  </a:ext>
                </a:extLst>
              </a:tr>
              <a:tr h="333375">
                <a:tc>
                  <a:txBody>
                    <a:bodyPr/>
                    <a:lstStyle/>
                    <a:p>
                      <a:pPr algn="r" fontAlgn="ctr"/>
                      <a:r>
                        <a:rPr lang="sv-SE" sz="2000" b="0" i="0" u="none" strike="noStrike">
                          <a:solidFill>
                            <a:srgbClr val="000000"/>
                          </a:solidFill>
                          <a:effectLst/>
                          <a:latin typeface="Calibri" panose="020F0502020204030204" pitchFamily="34" charset="0"/>
                        </a:rPr>
                        <a:t>101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Rick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Delhi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510297"/>
                  </a:ext>
                </a:extLst>
              </a:tr>
              <a:tr h="333375">
                <a:tc>
                  <a:txBody>
                    <a:bodyPr/>
                    <a:lstStyle/>
                    <a:p>
                      <a:pPr algn="r" fontAlgn="ctr"/>
                      <a:r>
                        <a:rPr lang="sv-SE" sz="2000" b="0" i="0" u="none" strike="noStrike">
                          <a:solidFill>
                            <a:srgbClr val="000000"/>
                          </a:solidFill>
                          <a:effectLst/>
                          <a:latin typeface="Calibri" panose="020F0502020204030204" pitchFamily="34" charset="0"/>
                        </a:rPr>
                        <a:t>101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Rick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Delhi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1914294"/>
                  </a:ext>
                </a:extLst>
              </a:tr>
              <a:tr h="333375">
                <a:tc>
                  <a:txBody>
                    <a:bodyPr/>
                    <a:lstStyle/>
                    <a:p>
                      <a:pPr algn="r" fontAlgn="ctr"/>
                      <a:r>
                        <a:rPr lang="sv-SE" sz="2000" b="0" i="0" u="none" strike="noStrike">
                          <a:solidFill>
                            <a:srgbClr val="000000"/>
                          </a:solidFill>
                          <a:effectLst/>
                          <a:latin typeface="Calibri" panose="020F0502020204030204" pitchFamily="34" charset="0"/>
                        </a:rPr>
                        <a:t>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Maggie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Agra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D890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0139462"/>
                  </a:ext>
                </a:extLst>
              </a:tr>
              <a:tr h="333375">
                <a:tc>
                  <a:txBody>
                    <a:bodyPr/>
                    <a:lstStyle/>
                    <a:p>
                      <a:pPr algn="r" fontAlgn="ctr"/>
                      <a:r>
                        <a:rPr lang="sv-SE" sz="2000" b="0" i="0" u="none" strike="noStrike">
                          <a:solidFill>
                            <a:srgbClr val="000000"/>
                          </a:solidFill>
                          <a:effectLst/>
                          <a:latin typeface="Calibri" panose="020F0502020204030204" pitchFamily="34" charset="0"/>
                        </a:rPr>
                        <a:t>166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Glenn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D900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469827"/>
                  </a:ext>
                </a:extLst>
              </a:tr>
              <a:tr h="333375">
                <a:tc>
                  <a:txBody>
                    <a:bodyPr/>
                    <a:lstStyle/>
                    <a:p>
                      <a:pPr algn="r" fontAlgn="ctr"/>
                      <a:r>
                        <a:rPr lang="sv-SE" sz="2000" b="0" i="0" u="none" strike="noStrike">
                          <a:solidFill>
                            <a:srgbClr val="000000"/>
                          </a:solidFill>
                          <a:effectLst/>
                          <a:latin typeface="Calibri" panose="020F0502020204030204" pitchFamily="34" charset="0"/>
                        </a:rPr>
                        <a:t>166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Glenn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dirty="0">
                          <a:solidFill>
                            <a:srgbClr val="000000"/>
                          </a:solidFill>
                          <a:effectLst/>
                          <a:latin typeface="Calibri" panose="020F0502020204030204" pitchFamily="34" charset="0"/>
                        </a:rPr>
                        <a:t>D004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3447586"/>
                  </a:ext>
                </a:extLst>
              </a:tr>
            </a:tbl>
          </a:graphicData>
        </a:graphic>
      </p:graphicFrame>
    </p:spTree>
    <p:extLst>
      <p:ext uri="{BB962C8B-B14F-4D97-AF65-F5344CB8AC3E}">
        <p14:creationId xmlns:p14="http://schemas.microsoft.com/office/powerpoint/2010/main" val="119553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Avvikelser i databaser – </a:t>
            </a:r>
            <a:r>
              <a:rPr lang="sv-SE" dirty="0" err="1" smtClean="0"/>
              <a:t>Delete</a:t>
            </a:r>
            <a:r>
              <a:rPr lang="sv-SE" dirty="0" smtClean="0"/>
              <a:t> </a:t>
            </a:r>
            <a:endParaRPr lang="sv-SE" dirty="0"/>
          </a:p>
        </p:txBody>
      </p:sp>
      <p:sp>
        <p:nvSpPr>
          <p:cNvPr id="3" name="Platshållare för innehåll 2"/>
          <p:cNvSpPr>
            <a:spLocks noGrp="1"/>
          </p:cNvSpPr>
          <p:nvPr>
            <p:ph idx="1"/>
          </p:nvPr>
        </p:nvSpPr>
        <p:spPr/>
        <p:txBody>
          <a:bodyPr/>
          <a:lstStyle/>
          <a:p>
            <a:r>
              <a:rPr lang="en-US" dirty="0" smtClean="0"/>
              <a:t>Om </a:t>
            </a:r>
            <a:r>
              <a:rPr lang="en-US" dirty="0" err="1" smtClean="0"/>
              <a:t>företaget</a:t>
            </a:r>
            <a:r>
              <a:rPr lang="en-US" dirty="0" smtClean="0"/>
              <a:t> </a:t>
            </a:r>
            <a:r>
              <a:rPr lang="en-US" dirty="0" err="1" smtClean="0"/>
              <a:t>bestämmer</a:t>
            </a:r>
            <a:r>
              <a:rPr lang="en-US" dirty="0" smtClean="0"/>
              <a:t> sig </a:t>
            </a:r>
            <a:r>
              <a:rPr lang="en-US" dirty="0" err="1" smtClean="0"/>
              <a:t>att</a:t>
            </a:r>
            <a:r>
              <a:rPr lang="en-US" dirty="0" smtClean="0"/>
              <a:t> </a:t>
            </a:r>
            <a:r>
              <a:rPr lang="en-US" dirty="0" err="1" smtClean="0"/>
              <a:t>stänga</a:t>
            </a:r>
            <a:r>
              <a:rPr lang="en-US" dirty="0" smtClean="0"/>
              <a:t> </a:t>
            </a:r>
            <a:r>
              <a:rPr lang="en-US" dirty="0" err="1" smtClean="0"/>
              <a:t>avdelning</a:t>
            </a:r>
            <a:r>
              <a:rPr lang="en-US" dirty="0" smtClean="0"/>
              <a:t> D890 </a:t>
            </a:r>
            <a:r>
              <a:rPr lang="en-US" dirty="0" err="1" smtClean="0"/>
              <a:t>och</a:t>
            </a:r>
            <a:r>
              <a:rPr lang="en-US" dirty="0" smtClean="0"/>
              <a:t> </a:t>
            </a:r>
            <a:r>
              <a:rPr lang="en-US" dirty="0" err="1" smtClean="0"/>
              <a:t>genom</a:t>
            </a:r>
            <a:r>
              <a:rPr lang="en-US" dirty="0" smtClean="0"/>
              <a:t> </a:t>
            </a:r>
            <a:r>
              <a:rPr lang="en-US" dirty="0" err="1" smtClean="0"/>
              <a:t>det</a:t>
            </a:r>
            <a:r>
              <a:rPr lang="en-US" dirty="0" smtClean="0"/>
              <a:t> </a:t>
            </a:r>
            <a:r>
              <a:rPr lang="en-US" dirty="0" err="1" smtClean="0"/>
              <a:t>radera</a:t>
            </a:r>
            <a:r>
              <a:rPr lang="en-US" dirty="0" smtClean="0"/>
              <a:t> </a:t>
            </a:r>
            <a:r>
              <a:rPr lang="en-US" dirty="0" err="1" smtClean="0"/>
              <a:t>raderna</a:t>
            </a:r>
            <a:r>
              <a:rPr lang="en-US" dirty="0" smtClean="0"/>
              <a:t> </a:t>
            </a:r>
            <a:r>
              <a:rPr lang="en-US" dirty="0" err="1" smtClean="0"/>
              <a:t>som</a:t>
            </a:r>
            <a:r>
              <a:rPr lang="en-US" dirty="0" smtClean="0"/>
              <a:t> </a:t>
            </a:r>
            <a:r>
              <a:rPr lang="en-US" dirty="0" err="1" smtClean="0"/>
              <a:t>har</a:t>
            </a:r>
            <a:r>
              <a:rPr lang="en-US" dirty="0" smtClean="0"/>
              <a:t> </a:t>
            </a:r>
            <a:r>
              <a:rPr lang="en-US" dirty="0" err="1" smtClean="0"/>
              <a:t>emp_dept</a:t>
            </a:r>
            <a:r>
              <a:rPr lang="en-US" dirty="0" smtClean="0"/>
              <a:t> D890, </a:t>
            </a:r>
            <a:r>
              <a:rPr lang="en-US" dirty="0" err="1" smtClean="0"/>
              <a:t>så</a:t>
            </a:r>
            <a:r>
              <a:rPr lang="en-US" dirty="0" smtClean="0"/>
              <a:t> </a:t>
            </a:r>
            <a:r>
              <a:rPr lang="en-US" dirty="0" err="1" smtClean="0"/>
              <a:t>kommer</a:t>
            </a:r>
            <a:r>
              <a:rPr lang="en-US" dirty="0" smtClean="0"/>
              <a:t> </a:t>
            </a:r>
            <a:r>
              <a:rPr lang="en-US" dirty="0" err="1" smtClean="0"/>
              <a:t>det</a:t>
            </a:r>
            <a:r>
              <a:rPr lang="en-US" dirty="0" smtClean="0"/>
              <a:t> </a:t>
            </a:r>
            <a:r>
              <a:rPr lang="en-US" dirty="0" err="1" smtClean="0"/>
              <a:t>även</a:t>
            </a:r>
            <a:r>
              <a:rPr lang="en-US" dirty="0" smtClean="0"/>
              <a:t> </a:t>
            </a:r>
            <a:r>
              <a:rPr lang="en-US" dirty="0" err="1" smtClean="0"/>
              <a:t>radera</a:t>
            </a:r>
            <a:r>
              <a:rPr lang="en-US" dirty="0" smtClean="0"/>
              <a:t> all information om Maggie.</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graphicFrame>
        <p:nvGraphicFramePr>
          <p:cNvPr id="6" name="Table 5"/>
          <p:cNvGraphicFramePr>
            <a:graphicFrameLocks noGrp="1"/>
          </p:cNvGraphicFramePr>
          <p:nvPr>
            <p:extLst/>
          </p:nvPr>
        </p:nvGraphicFramePr>
        <p:xfrm>
          <a:off x="1177472" y="3406118"/>
          <a:ext cx="5918200" cy="2000250"/>
        </p:xfrm>
        <a:graphic>
          <a:graphicData uri="http://schemas.openxmlformats.org/drawingml/2006/table">
            <a:tbl>
              <a:tblPr/>
              <a:tblGrid>
                <a:gridCol w="1168400">
                  <a:extLst>
                    <a:ext uri="{9D8B030D-6E8A-4147-A177-3AD203B41FA5}">
                      <a16:colId xmlns:a16="http://schemas.microsoft.com/office/drawing/2014/main" val="409798142"/>
                    </a:ext>
                  </a:extLst>
                </a:gridCol>
                <a:gridCol w="1371600">
                  <a:extLst>
                    <a:ext uri="{9D8B030D-6E8A-4147-A177-3AD203B41FA5}">
                      <a16:colId xmlns:a16="http://schemas.microsoft.com/office/drawing/2014/main" val="3893751546"/>
                    </a:ext>
                  </a:extLst>
                </a:gridCol>
                <a:gridCol w="1765300">
                  <a:extLst>
                    <a:ext uri="{9D8B030D-6E8A-4147-A177-3AD203B41FA5}">
                      <a16:colId xmlns:a16="http://schemas.microsoft.com/office/drawing/2014/main" val="2292606072"/>
                    </a:ext>
                  </a:extLst>
                </a:gridCol>
                <a:gridCol w="1612900">
                  <a:extLst>
                    <a:ext uri="{9D8B030D-6E8A-4147-A177-3AD203B41FA5}">
                      <a16:colId xmlns:a16="http://schemas.microsoft.com/office/drawing/2014/main" val="1401161774"/>
                    </a:ext>
                  </a:extLst>
                </a:gridCol>
              </a:tblGrid>
              <a:tr h="333375">
                <a:tc>
                  <a:txBody>
                    <a:bodyPr/>
                    <a:lstStyle/>
                    <a:p>
                      <a:pPr algn="l" fontAlgn="ctr"/>
                      <a:r>
                        <a:rPr lang="sv-SE" sz="2000" b="0" i="0" u="none" strike="noStrike">
                          <a:solidFill>
                            <a:srgbClr val="000000"/>
                          </a:solidFill>
                          <a:effectLst/>
                          <a:latin typeface="Calibri" panose="020F0502020204030204" pitchFamily="34" charset="0"/>
                        </a:rPr>
                        <a:t>emp_id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2000" b="0" i="0" u="none" strike="noStrike">
                          <a:solidFill>
                            <a:srgbClr val="000000"/>
                          </a:solidFill>
                          <a:effectLst/>
                          <a:latin typeface="Calibri" panose="020F0502020204030204" pitchFamily="34" charset="0"/>
                        </a:rPr>
                        <a:t>emp_name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2000" b="0" i="0" u="none" strike="noStrike">
                          <a:solidFill>
                            <a:srgbClr val="000000"/>
                          </a:solidFill>
                          <a:effectLst/>
                          <a:latin typeface="Calibri" panose="020F0502020204030204" pitchFamily="34" charset="0"/>
                        </a:rPr>
                        <a:t>emp_address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2000" b="0" i="0" u="none" strike="noStrike">
                          <a:solidFill>
                            <a:srgbClr val="000000"/>
                          </a:solidFill>
                          <a:effectLst/>
                          <a:latin typeface="Calibri" panose="020F0502020204030204" pitchFamily="34" charset="0"/>
                        </a:rPr>
                        <a:t>emp_dept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676146214"/>
                  </a:ext>
                </a:extLst>
              </a:tr>
              <a:tr h="333375">
                <a:tc>
                  <a:txBody>
                    <a:bodyPr/>
                    <a:lstStyle/>
                    <a:p>
                      <a:pPr algn="r" fontAlgn="ctr"/>
                      <a:r>
                        <a:rPr lang="sv-SE" sz="2000" b="0" i="0" u="none" strike="noStrike">
                          <a:solidFill>
                            <a:srgbClr val="000000"/>
                          </a:solidFill>
                          <a:effectLst/>
                          <a:latin typeface="Calibri" panose="020F0502020204030204" pitchFamily="34" charset="0"/>
                        </a:rPr>
                        <a:t>101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Rick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Delhi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510297"/>
                  </a:ext>
                </a:extLst>
              </a:tr>
              <a:tr h="333375">
                <a:tc>
                  <a:txBody>
                    <a:bodyPr/>
                    <a:lstStyle/>
                    <a:p>
                      <a:pPr algn="r" fontAlgn="ctr"/>
                      <a:r>
                        <a:rPr lang="sv-SE" sz="2000" b="0" i="0" u="none" strike="noStrike">
                          <a:solidFill>
                            <a:srgbClr val="000000"/>
                          </a:solidFill>
                          <a:effectLst/>
                          <a:latin typeface="Calibri" panose="020F0502020204030204" pitchFamily="34" charset="0"/>
                        </a:rPr>
                        <a:t>101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Rick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Delhi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1914294"/>
                  </a:ext>
                </a:extLst>
              </a:tr>
              <a:tr h="333375">
                <a:tc>
                  <a:txBody>
                    <a:bodyPr/>
                    <a:lstStyle/>
                    <a:p>
                      <a:pPr algn="r" fontAlgn="ctr"/>
                      <a:r>
                        <a:rPr lang="sv-SE" sz="2000" b="0" i="0" u="none" strike="noStrike">
                          <a:solidFill>
                            <a:srgbClr val="000000"/>
                          </a:solidFill>
                          <a:effectLst/>
                          <a:latin typeface="Calibri" panose="020F0502020204030204" pitchFamily="34" charset="0"/>
                        </a:rPr>
                        <a:t>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Maggie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Agra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D890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0139462"/>
                  </a:ext>
                </a:extLst>
              </a:tr>
              <a:tr h="333375">
                <a:tc>
                  <a:txBody>
                    <a:bodyPr/>
                    <a:lstStyle/>
                    <a:p>
                      <a:pPr algn="r" fontAlgn="ctr"/>
                      <a:r>
                        <a:rPr lang="sv-SE" sz="2000" b="0" i="0" u="none" strike="noStrike">
                          <a:solidFill>
                            <a:srgbClr val="000000"/>
                          </a:solidFill>
                          <a:effectLst/>
                          <a:latin typeface="Calibri" panose="020F0502020204030204" pitchFamily="34" charset="0"/>
                        </a:rPr>
                        <a:t>166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Glenn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D900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469827"/>
                  </a:ext>
                </a:extLst>
              </a:tr>
              <a:tr h="333375">
                <a:tc>
                  <a:txBody>
                    <a:bodyPr/>
                    <a:lstStyle/>
                    <a:p>
                      <a:pPr algn="r" fontAlgn="ctr"/>
                      <a:r>
                        <a:rPr lang="sv-SE" sz="2000" b="0" i="0" u="none" strike="noStrike">
                          <a:solidFill>
                            <a:srgbClr val="000000"/>
                          </a:solidFill>
                          <a:effectLst/>
                          <a:latin typeface="Calibri" panose="020F0502020204030204" pitchFamily="34" charset="0"/>
                        </a:rPr>
                        <a:t>166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Glenn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2000" b="0" i="0" u="none" strike="noStrike" dirty="0">
                          <a:solidFill>
                            <a:srgbClr val="000000"/>
                          </a:solidFill>
                          <a:effectLst/>
                          <a:latin typeface="Calibri" panose="020F0502020204030204" pitchFamily="34" charset="0"/>
                        </a:rPr>
                        <a:t>D004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3447586"/>
                  </a:ext>
                </a:extLst>
              </a:tr>
            </a:tbl>
          </a:graphicData>
        </a:graphic>
      </p:graphicFrame>
    </p:spTree>
    <p:extLst>
      <p:ext uri="{BB962C8B-B14F-4D97-AF65-F5344CB8AC3E}">
        <p14:creationId xmlns:p14="http://schemas.microsoft.com/office/powerpoint/2010/main" val="145907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Normalisering</a:t>
            </a:r>
            <a:endParaRPr lang="sv-SE" dirty="0"/>
          </a:p>
        </p:txBody>
      </p:sp>
      <p:sp>
        <p:nvSpPr>
          <p:cNvPr id="3" name="Platshållare för innehåll 2"/>
          <p:cNvSpPr>
            <a:spLocks noGrp="1"/>
          </p:cNvSpPr>
          <p:nvPr>
            <p:ph idx="1"/>
          </p:nvPr>
        </p:nvSpPr>
        <p:spPr/>
        <p:txBody>
          <a:bodyPr/>
          <a:lstStyle/>
          <a:p>
            <a:r>
              <a:rPr lang="sv-SE" dirty="0" err="1"/>
              <a:t>First</a:t>
            </a:r>
            <a:r>
              <a:rPr lang="sv-SE" dirty="0"/>
              <a:t> normal </a:t>
            </a:r>
            <a:r>
              <a:rPr lang="sv-SE" dirty="0" smtClean="0"/>
              <a:t>form (</a:t>
            </a:r>
            <a:r>
              <a:rPr lang="sv-SE" dirty="0"/>
              <a:t>1NF)</a:t>
            </a:r>
          </a:p>
          <a:p>
            <a:r>
              <a:rPr lang="sv-SE" dirty="0"/>
              <a:t>Second normal </a:t>
            </a:r>
            <a:r>
              <a:rPr lang="sv-SE" dirty="0" smtClean="0"/>
              <a:t>form (</a:t>
            </a:r>
            <a:r>
              <a:rPr lang="sv-SE" dirty="0"/>
              <a:t>2NF)</a:t>
            </a:r>
          </a:p>
          <a:p>
            <a:r>
              <a:rPr lang="sv-SE" dirty="0" err="1"/>
              <a:t>Third</a:t>
            </a:r>
            <a:r>
              <a:rPr lang="sv-SE" dirty="0"/>
              <a:t> normal </a:t>
            </a:r>
            <a:r>
              <a:rPr lang="sv-SE" dirty="0" smtClean="0"/>
              <a:t>form (</a:t>
            </a:r>
            <a:r>
              <a:rPr lang="sv-SE" dirty="0"/>
              <a:t>3NF)</a:t>
            </a:r>
          </a:p>
          <a:p>
            <a:r>
              <a:rPr lang="sv-SE" dirty="0"/>
              <a:t>Boyce &amp; </a:t>
            </a:r>
            <a:r>
              <a:rPr lang="sv-SE" dirty="0" err="1"/>
              <a:t>Codd</a:t>
            </a:r>
            <a:r>
              <a:rPr lang="sv-SE" dirty="0"/>
              <a:t> normal form (BCNF)</a:t>
            </a:r>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073060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a:t>First</a:t>
            </a:r>
            <a:r>
              <a:rPr lang="sv-SE" dirty="0"/>
              <a:t> normal form (1NF)</a:t>
            </a:r>
          </a:p>
        </p:txBody>
      </p:sp>
      <p:sp>
        <p:nvSpPr>
          <p:cNvPr id="3" name="Platshållare för innehåll 2"/>
          <p:cNvSpPr>
            <a:spLocks noGrp="1"/>
          </p:cNvSpPr>
          <p:nvPr>
            <p:ph idx="1"/>
          </p:nvPr>
        </p:nvSpPr>
        <p:spPr/>
        <p:txBody>
          <a:bodyPr/>
          <a:lstStyle/>
          <a:p>
            <a:r>
              <a:rPr lang="en-US" dirty="0"/>
              <a:t>As per the rule of first normal form, an attribute (column) of a table cannot hold multiple values. It should hold only atomic values</a:t>
            </a:r>
            <a:r>
              <a:rPr lang="en-US" dirty="0" smtClean="0"/>
              <a:t>.</a:t>
            </a:r>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graphicFrame>
        <p:nvGraphicFramePr>
          <p:cNvPr id="11" name="Table 10"/>
          <p:cNvGraphicFramePr>
            <a:graphicFrameLocks noGrp="1"/>
          </p:cNvGraphicFramePr>
          <p:nvPr>
            <p:extLst/>
          </p:nvPr>
        </p:nvGraphicFramePr>
        <p:xfrm>
          <a:off x="1073331" y="3067845"/>
          <a:ext cx="5003979" cy="2551815"/>
        </p:xfrm>
        <a:graphic>
          <a:graphicData uri="http://schemas.openxmlformats.org/drawingml/2006/table">
            <a:tbl>
              <a:tblPr/>
              <a:tblGrid>
                <a:gridCol w="1264946">
                  <a:extLst>
                    <a:ext uri="{9D8B030D-6E8A-4147-A177-3AD203B41FA5}">
                      <a16:colId xmlns:a16="http://schemas.microsoft.com/office/drawing/2014/main" val="356578741"/>
                    </a:ext>
                  </a:extLst>
                </a:gridCol>
                <a:gridCol w="1144033">
                  <a:extLst>
                    <a:ext uri="{9D8B030D-6E8A-4147-A177-3AD203B41FA5}">
                      <a16:colId xmlns:a16="http://schemas.microsoft.com/office/drawing/2014/main" val="3210410603"/>
                    </a:ext>
                  </a:extLst>
                </a:gridCol>
                <a:gridCol w="1330054">
                  <a:extLst>
                    <a:ext uri="{9D8B030D-6E8A-4147-A177-3AD203B41FA5}">
                      <a16:colId xmlns:a16="http://schemas.microsoft.com/office/drawing/2014/main" val="4243132549"/>
                    </a:ext>
                  </a:extLst>
                </a:gridCol>
                <a:gridCol w="1264946">
                  <a:extLst>
                    <a:ext uri="{9D8B030D-6E8A-4147-A177-3AD203B41FA5}">
                      <a16:colId xmlns:a16="http://schemas.microsoft.com/office/drawing/2014/main" val="4201808918"/>
                    </a:ext>
                  </a:extLst>
                </a:gridCol>
              </a:tblGrid>
              <a:tr h="167128">
                <a:tc>
                  <a:txBody>
                    <a:bodyPr/>
                    <a:lstStyle/>
                    <a:p>
                      <a:pPr algn="l" fontAlgn="ctr"/>
                      <a:r>
                        <a:rPr lang="sv-SE" sz="1800" b="0" i="0" u="none" strike="noStrike" dirty="0" err="1">
                          <a:solidFill>
                            <a:srgbClr val="000000"/>
                          </a:solidFill>
                          <a:effectLst/>
                          <a:latin typeface="Calibri" panose="020F0502020204030204" pitchFamily="34" charset="0"/>
                        </a:rPr>
                        <a:t>emp_id</a:t>
                      </a:r>
                      <a:endParaRPr lang="sv-SE" sz="1800" b="0" i="0" u="none" strike="noStrike" dirty="0">
                        <a:solidFill>
                          <a:srgbClr val="000000"/>
                        </a:solidFill>
                        <a:effectLst/>
                        <a:latin typeface="Calibri" panose="020F0502020204030204" pitchFamily="34" charset="0"/>
                      </a:endParaRP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dirty="0" err="1">
                          <a:solidFill>
                            <a:srgbClr val="000000"/>
                          </a:solidFill>
                          <a:effectLst/>
                          <a:latin typeface="Calibri" panose="020F0502020204030204" pitchFamily="34" charset="0"/>
                        </a:rPr>
                        <a:t>emp_name</a:t>
                      </a:r>
                      <a:endParaRPr lang="sv-SE" sz="1800" b="0" i="0" u="none" strike="noStrike" dirty="0">
                        <a:solidFill>
                          <a:srgbClr val="000000"/>
                        </a:solidFill>
                        <a:effectLst/>
                        <a:latin typeface="Calibri" panose="020F0502020204030204" pitchFamily="34" charset="0"/>
                      </a:endParaRP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a:solidFill>
                            <a:srgbClr val="000000"/>
                          </a:solidFill>
                          <a:effectLst/>
                          <a:latin typeface="Calibri" panose="020F0502020204030204" pitchFamily="34" charset="0"/>
                        </a:rPr>
                        <a:t>emp_address</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a:solidFill>
                            <a:srgbClr val="000000"/>
                          </a:solidFill>
                          <a:effectLst/>
                          <a:latin typeface="Calibri" panose="020F0502020204030204" pitchFamily="34" charset="0"/>
                        </a:rPr>
                        <a:t>emp_mobile</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127674619"/>
                  </a:ext>
                </a:extLst>
              </a:tr>
              <a:tr h="167128">
                <a:tc>
                  <a:txBody>
                    <a:bodyPr/>
                    <a:lstStyle/>
                    <a:p>
                      <a:pPr algn="r" fontAlgn="ctr"/>
                      <a:r>
                        <a:rPr lang="sv-SE" sz="1800" b="0" i="0" u="none" strike="noStrike">
                          <a:solidFill>
                            <a:srgbClr val="000000"/>
                          </a:solidFill>
                          <a:effectLst/>
                          <a:latin typeface="Calibri" panose="020F0502020204030204" pitchFamily="34" charset="0"/>
                        </a:rPr>
                        <a:t>101</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err="1">
                          <a:solidFill>
                            <a:srgbClr val="000000"/>
                          </a:solidFill>
                          <a:effectLst/>
                          <a:latin typeface="Calibri" panose="020F0502020204030204" pitchFamily="34" charset="0"/>
                        </a:rPr>
                        <a:t>Herschel</a:t>
                      </a:r>
                      <a:endParaRPr lang="sv-SE" sz="1800" b="0" i="0" u="none" strike="noStrike" dirty="0">
                        <a:solidFill>
                          <a:srgbClr val="000000"/>
                        </a:solidFill>
                        <a:effectLst/>
                        <a:latin typeface="Calibri" panose="020F0502020204030204" pitchFamily="34" charset="0"/>
                      </a:endParaRP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New Delhi</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8912312390</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4373190"/>
                  </a:ext>
                </a:extLst>
              </a:tr>
              <a:tr h="167128">
                <a:tc rowSpan="3">
                  <a:txBody>
                    <a:bodyPr/>
                    <a:lstStyle/>
                    <a:p>
                      <a:pPr algn="r" fontAlgn="ctr"/>
                      <a:r>
                        <a:rPr lang="sv-SE" sz="1800" b="0" i="0" u="none" strike="noStrike">
                          <a:solidFill>
                            <a:srgbClr val="000000"/>
                          </a:solidFill>
                          <a:effectLst/>
                          <a:latin typeface="Calibri" panose="020F0502020204030204" pitchFamily="34" charset="0"/>
                        </a:rPr>
                        <a:t>102</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sv-SE" sz="1800" b="0" i="0" u="none" strike="noStrike" dirty="0">
                          <a:solidFill>
                            <a:srgbClr val="000000"/>
                          </a:solidFill>
                          <a:effectLst/>
                          <a:latin typeface="Calibri" panose="020F0502020204030204" pitchFamily="34" charset="0"/>
                        </a:rPr>
                        <a:t>Jon</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sv-SE" sz="1800" b="0" i="0" u="none" strike="noStrike" dirty="0">
                          <a:solidFill>
                            <a:srgbClr val="000000"/>
                          </a:solidFill>
                          <a:effectLst/>
                          <a:latin typeface="Calibri" panose="020F0502020204030204" pitchFamily="34" charset="0"/>
                        </a:rPr>
                        <a:t>Kanpur</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8812121212</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12014540"/>
                  </a:ext>
                </a:extLst>
              </a:tr>
              <a:tr h="167128">
                <a:tc vMerge="1">
                  <a:txBody>
                    <a:bodyPr/>
                    <a:lstStyle/>
                    <a:p>
                      <a:endParaRPr lang="sv-SE"/>
                    </a:p>
                  </a:txBody>
                  <a:tcPr/>
                </a:tc>
                <a:tc vMerge="1">
                  <a:txBody>
                    <a:bodyPr/>
                    <a:lstStyle/>
                    <a:p>
                      <a:endParaRPr lang="sv-SE"/>
                    </a:p>
                  </a:txBody>
                  <a:tcPr/>
                </a:tc>
                <a:tc vMerge="1">
                  <a:txBody>
                    <a:bodyPr/>
                    <a:lstStyle/>
                    <a:p>
                      <a:endParaRPr lang="sv-SE"/>
                    </a:p>
                  </a:txBody>
                  <a:tcPr/>
                </a:tc>
                <a:tc>
                  <a:txBody>
                    <a:bodyPr/>
                    <a:lstStyle/>
                    <a:p>
                      <a:pPr algn="l" fontAlgn="ctr"/>
                      <a:r>
                        <a:rPr lang="sv-SE" sz="1800" b="0" i="0" u="none" strike="noStrike">
                          <a:solidFill>
                            <a:srgbClr val="000000"/>
                          </a:solidFill>
                          <a:effectLst/>
                          <a:latin typeface="Calibri" panose="020F0502020204030204" pitchFamily="34" charset="0"/>
                        </a:rPr>
                        <a:t> </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78693026"/>
                  </a:ext>
                </a:extLst>
              </a:tr>
              <a:tr h="167128">
                <a:tc vMerge="1">
                  <a:txBody>
                    <a:bodyPr/>
                    <a:lstStyle/>
                    <a:p>
                      <a:endParaRPr lang="sv-SE"/>
                    </a:p>
                  </a:txBody>
                  <a:tcPr/>
                </a:tc>
                <a:tc vMerge="1">
                  <a:txBody>
                    <a:bodyPr/>
                    <a:lstStyle/>
                    <a:p>
                      <a:endParaRPr lang="sv-SE"/>
                    </a:p>
                  </a:txBody>
                  <a:tcPr/>
                </a:tc>
                <a:tc vMerge="1">
                  <a:txBody>
                    <a:bodyPr/>
                    <a:lstStyle/>
                    <a:p>
                      <a:endParaRPr lang="sv-SE"/>
                    </a:p>
                  </a:txBody>
                  <a:tcPr/>
                </a:tc>
                <a:tc>
                  <a:txBody>
                    <a:bodyPr/>
                    <a:lstStyle/>
                    <a:p>
                      <a:pPr algn="r" fontAlgn="ctr"/>
                      <a:r>
                        <a:rPr lang="sv-SE" sz="1800" b="0" i="0" u="none" strike="noStrike">
                          <a:solidFill>
                            <a:srgbClr val="000000"/>
                          </a:solidFill>
                          <a:effectLst/>
                          <a:latin typeface="Calibri" panose="020F0502020204030204" pitchFamily="34" charset="0"/>
                        </a:rPr>
                        <a:t>9900012222</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9531830"/>
                  </a:ext>
                </a:extLst>
              </a:tr>
              <a:tr h="167128">
                <a:tc>
                  <a:txBody>
                    <a:bodyPr/>
                    <a:lstStyle/>
                    <a:p>
                      <a:pPr algn="r" fontAlgn="ctr"/>
                      <a:r>
                        <a:rPr lang="sv-SE" sz="1800" b="0" i="0" u="none" strike="noStrike">
                          <a:solidFill>
                            <a:srgbClr val="000000"/>
                          </a:solidFill>
                          <a:effectLst/>
                          <a:latin typeface="Calibri" panose="020F0502020204030204" pitchFamily="34" charset="0"/>
                        </a:rPr>
                        <a:t>103</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Ron</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Chennai</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7778881212</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2258021"/>
                  </a:ext>
                </a:extLst>
              </a:tr>
              <a:tr h="167128">
                <a:tc rowSpan="3">
                  <a:txBody>
                    <a:bodyPr/>
                    <a:lstStyle/>
                    <a:p>
                      <a:pPr algn="r" fontAlgn="ctr"/>
                      <a:r>
                        <a:rPr lang="sv-SE" sz="1800" b="0" i="0" u="none" strike="noStrike">
                          <a:solidFill>
                            <a:srgbClr val="000000"/>
                          </a:solidFill>
                          <a:effectLst/>
                          <a:latin typeface="Calibri" panose="020F0502020204030204" pitchFamily="34" charset="0"/>
                        </a:rPr>
                        <a:t>104</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sv-SE" sz="1800" b="0" i="0" u="none" strike="noStrike">
                          <a:solidFill>
                            <a:srgbClr val="000000"/>
                          </a:solidFill>
                          <a:effectLst/>
                          <a:latin typeface="Calibri" panose="020F0502020204030204" pitchFamily="34" charset="0"/>
                        </a:rPr>
                        <a:t>Lester</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sv-SE" sz="1800" b="0" i="0" u="none" strike="noStrike">
                          <a:solidFill>
                            <a:srgbClr val="000000"/>
                          </a:solidFill>
                          <a:effectLst/>
                          <a:latin typeface="Calibri" panose="020F0502020204030204" pitchFamily="34" charset="0"/>
                        </a:rPr>
                        <a:t>Bangalore</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9990000123</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20603593"/>
                  </a:ext>
                </a:extLst>
              </a:tr>
              <a:tr h="167128">
                <a:tc vMerge="1">
                  <a:txBody>
                    <a:bodyPr/>
                    <a:lstStyle/>
                    <a:p>
                      <a:endParaRPr lang="sv-SE"/>
                    </a:p>
                  </a:txBody>
                  <a:tcPr/>
                </a:tc>
                <a:tc vMerge="1">
                  <a:txBody>
                    <a:bodyPr/>
                    <a:lstStyle/>
                    <a:p>
                      <a:endParaRPr lang="sv-SE"/>
                    </a:p>
                  </a:txBody>
                  <a:tcPr/>
                </a:tc>
                <a:tc vMerge="1">
                  <a:txBody>
                    <a:bodyPr/>
                    <a:lstStyle/>
                    <a:p>
                      <a:endParaRPr lang="sv-SE"/>
                    </a:p>
                  </a:txBody>
                  <a:tcPr/>
                </a:tc>
                <a:tc>
                  <a:txBody>
                    <a:bodyPr/>
                    <a:lstStyle/>
                    <a:p>
                      <a:pPr algn="l" fontAlgn="ctr"/>
                      <a:r>
                        <a:rPr lang="sv-SE" sz="1800" b="0" i="0" u="none" strike="noStrike" dirty="0">
                          <a:solidFill>
                            <a:srgbClr val="000000"/>
                          </a:solidFill>
                          <a:effectLst/>
                          <a:latin typeface="Calibri" panose="020F0502020204030204" pitchFamily="34" charset="0"/>
                        </a:rPr>
                        <a:t> </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13378280"/>
                  </a:ext>
                </a:extLst>
              </a:tr>
              <a:tr h="167128">
                <a:tc vMerge="1">
                  <a:txBody>
                    <a:bodyPr/>
                    <a:lstStyle/>
                    <a:p>
                      <a:endParaRPr lang="sv-SE"/>
                    </a:p>
                  </a:txBody>
                  <a:tcPr/>
                </a:tc>
                <a:tc vMerge="1">
                  <a:txBody>
                    <a:bodyPr/>
                    <a:lstStyle/>
                    <a:p>
                      <a:endParaRPr lang="sv-SE"/>
                    </a:p>
                  </a:txBody>
                  <a:tcPr/>
                </a:tc>
                <a:tc vMerge="1">
                  <a:txBody>
                    <a:bodyPr/>
                    <a:lstStyle/>
                    <a:p>
                      <a:endParaRPr lang="sv-SE"/>
                    </a:p>
                  </a:txBody>
                  <a:tcPr/>
                </a:tc>
                <a:tc>
                  <a:txBody>
                    <a:bodyPr/>
                    <a:lstStyle/>
                    <a:p>
                      <a:pPr algn="r" fontAlgn="ctr"/>
                      <a:r>
                        <a:rPr lang="sv-SE" sz="1800" b="0" i="0" u="none" strike="noStrike" dirty="0">
                          <a:solidFill>
                            <a:srgbClr val="000000"/>
                          </a:solidFill>
                          <a:effectLst/>
                          <a:latin typeface="Calibri" panose="020F0502020204030204" pitchFamily="34" charset="0"/>
                        </a:rPr>
                        <a:t>8123450987</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8231234"/>
                  </a:ext>
                </a:extLst>
              </a:tr>
            </a:tbl>
          </a:graphicData>
        </a:graphic>
      </p:graphicFrame>
    </p:spTree>
    <p:extLst>
      <p:ext uri="{BB962C8B-B14F-4D97-AF65-F5344CB8AC3E}">
        <p14:creationId xmlns:p14="http://schemas.microsoft.com/office/powerpoint/2010/main" val="1757980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Lektionstillfällets mål och metod</a:t>
            </a:r>
            <a:endParaRPr lang="sv-SE" dirty="0"/>
          </a:p>
        </p:txBody>
      </p:sp>
      <p:sp>
        <p:nvSpPr>
          <p:cNvPr id="3" name="Platshållare för innehåll 2"/>
          <p:cNvSpPr>
            <a:spLocks noGrp="1"/>
          </p:cNvSpPr>
          <p:nvPr>
            <p:ph idx="1"/>
          </p:nvPr>
        </p:nvSpPr>
        <p:spPr/>
        <p:txBody>
          <a:bodyPr/>
          <a:lstStyle/>
          <a:p>
            <a:pPr marL="0" indent="0">
              <a:buNone/>
            </a:pPr>
            <a:r>
              <a:rPr lang="sv-SE" b="1" dirty="0" smtClean="0"/>
              <a:t>Mål med lektionen:</a:t>
            </a:r>
          </a:p>
          <a:p>
            <a:r>
              <a:rPr lang="sv-SE" dirty="0" smtClean="0"/>
              <a:t>Design och modellering</a:t>
            </a:r>
          </a:p>
          <a:p>
            <a:r>
              <a:rPr lang="sv-SE" dirty="0" smtClean="0"/>
              <a:t>Normalisering</a:t>
            </a:r>
          </a:p>
          <a:p>
            <a:r>
              <a:rPr lang="sv-SE" dirty="0" smtClean="0"/>
              <a:t>ER-diagram</a:t>
            </a:r>
          </a:p>
          <a:p>
            <a:endParaRPr lang="sv-SE" dirty="0"/>
          </a:p>
          <a:p>
            <a:pPr marL="0" indent="0">
              <a:buNone/>
            </a:pPr>
            <a:r>
              <a:rPr lang="sv-SE" b="1" dirty="0" smtClean="0"/>
              <a:t>Lektionens arbetsmetod/er:</a:t>
            </a:r>
          </a:p>
          <a:p>
            <a:r>
              <a:rPr lang="sv-SE" dirty="0" smtClean="0"/>
              <a:t>Teori + övningar</a:t>
            </a:r>
          </a:p>
          <a:p>
            <a:pPr marL="0" indent="0">
              <a:buNone/>
            </a:pPr>
            <a:endParaRPr lang="sv-SE" dirty="0"/>
          </a:p>
        </p:txBody>
      </p:sp>
      <p:pic>
        <p:nvPicPr>
          <p:cNvPr id="4"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6780700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a:t>First</a:t>
            </a:r>
            <a:r>
              <a:rPr lang="sv-SE" dirty="0"/>
              <a:t> normal form (1NF)</a:t>
            </a:r>
          </a:p>
        </p:txBody>
      </p:sp>
      <p:sp>
        <p:nvSpPr>
          <p:cNvPr id="3" name="Platshållare för innehåll 2"/>
          <p:cNvSpPr>
            <a:spLocks noGrp="1"/>
          </p:cNvSpPr>
          <p:nvPr>
            <p:ph idx="1"/>
          </p:nvPr>
        </p:nvSpPr>
        <p:spPr/>
        <p:txBody>
          <a:bodyPr/>
          <a:lstStyle/>
          <a:p>
            <a:r>
              <a:rPr lang="en-US" dirty="0"/>
              <a:t>As per the rule of first normal form, an attribute (column) of a table cannot hold multiple values. It should hold only atomic values</a:t>
            </a:r>
            <a:r>
              <a:rPr lang="en-US" dirty="0" smtClean="0"/>
              <a:t>.</a:t>
            </a:r>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graphicFrame>
        <p:nvGraphicFramePr>
          <p:cNvPr id="9" name="Table 8"/>
          <p:cNvGraphicFramePr>
            <a:graphicFrameLocks noGrp="1"/>
          </p:cNvGraphicFramePr>
          <p:nvPr>
            <p:extLst/>
          </p:nvPr>
        </p:nvGraphicFramePr>
        <p:xfrm>
          <a:off x="6505302" y="3067844"/>
          <a:ext cx="4587240" cy="1986915"/>
        </p:xfrm>
        <a:graphic>
          <a:graphicData uri="http://schemas.openxmlformats.org/drawingml/2006/table">
            <a:tbl>
              <a:tblPr/>
              <a:tblGrid>
                <a:gridCol w="793391">
                  <a:extLst>
                    <a:ext uri="{9D8B030D-6E8A-4147-A177-3AD203B41FA5}">
                      <a16:colId xmlns:a16="http://schemas.microsoft.com/office/drawing/2014/main" val="2438951705"/>
                    </a:ext>
                  </a:extLst>
                </a:gridCol>
                <a:gridCol w="1154022">
                  <a:extLst>
                    <a:ext uri="{9D8B030D-6E8A-4147-A177-3AD203B41FA5}">
                      <a16:colId xmlns:a16="http://schemas.microsoft.com/office/drawing/2014/main" val="3556921171"/>
                    </a:ext>
                  </a:extLst>
                </a:gridCol>
                <a:gridCol w="1341552">
                  <a:extLst>
                    <a:ext uri="{9D8B030D-6E8A-4147-A177-3AD203B41FA5}">
                      <a16:colId xmlns:a16="http://schemas.microsoft.com/office/drawing/2014/main" val="737473393"/>
                    </a:ext>
                  </a:extLst>
                </a:gridCol>
                <a:gridCol w="1298275">
                  <a:extLst>
                    <a:ext uri="{9D8B030D-6E8A-4147-A177-3AD203B41FA5}">
                      <a16:colId xmlns:a16="http://schemas.microsoft.com/office/drawing/2014/main" val="3344419341"/>
                    </a:ext>
                  </a:extLst>
                </a:gridCol>
              </a:tblGrid>
              <a:tr h="266700">
                <a:tc>
                  <a:txBody>
                    <a:bodyPr/>
                    <a:lstStyle/>
                    <a:p>
                      <a:pPr algn="l" fontAlgn="ctr"/>
                      <a:r>
                        <a:rPr lang="sv-SE" sz="1800" b="0" i="0" u="none" strike="noStrike" dirty="0" err="1">
                          <a:solidFill>
                            <a:srgbClr val="000000"/>
                          </a:solidFill>
                          <a:effectLst/>
                          <a:latin typeface="Calibri" panose="020F0502020204030204" pitchFamily="34" charset="0"/>
                        </a:rPr>
                        <a:t>emp_id</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a:solidFill>
                            <a:srgbClr val="000000"/>
                          </a:solidFill>
                          <a:effectLst/>
                          <a:latin typeface="Calibri" panose="020F0502020204030204" pitchFamily="34" charset="0"/>
                        </a:rPr>
                        <a:t>emp_name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a:solidFill>
                            <a:srgbClr val="000000"/>
                          </a:solidFill>
                          <a:effectLst/>
                          <a:latin typeface="Calibri" panose="020F0502020204030204" pitchFamily="34" charset="0"/>
                        </a:rPr>
                        <a:t>emp_address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a:solidFill>
                            <a:srgbClr val="000000"/>
                          </a:solidFill>
                          <a:effectLst/>
                          <a:latin typeface="Calibri" panose="020F0502020204030204" pitchFamily="34" charset="0"/>
                        </a:rPr>
                        <a:t>emp_mobile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395481576"/>
                  </a:ext>
                </a:extLst>
              </a:tr>
              <a:tr h="266700">
                <a:tc>
                  <a:txBody>
                    <a:bodyPr/>
                    <a:lstStyle/>
                    <a:p>
                      <a:pPr algn="r" fontAlgn="ctr"/>
                      <a:r>
                        <a:rPr lang="sv-SE" sz="1800" b="0" i="0" u="none" strike="noStrike" dirty="0">
                          <a:solidFill>
                            <a:srgbClr val="000000"/>
                          </a:solidFill>
                          <a:effectLst/>
                          <a:latin typeface="Calibri" panose="020F0502020204030204" pitchFamily="34" charset="0"/>
                        </a:rPr>
                        <a:t>101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err="1">
                          <a:solidFill>
                            <a:srgbClr val="000000"/>
                          </a:solidFill>
                          <a:effectLst/>
                          <a:latin typeface="Calibri" panose="020F0502020204030204" pitchFamily="34" charset="0"/>
                        </a:rPr>
                        <a:t>Herschel</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New Delhi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8912312390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0426085"/>
                  </a:ext>
                </a:extLst>
              </a:tr>
              <a:tr h="266700">
                <a:tc>
                  <a:txBody>
                    <a:bodyPr/>
                    <a:lstStyle/>
                    <a:p>
                      <a:pPr algn="r" fontAlgn="ctr"/>
                      <a:r>
                        <a:rPr lang="sv-SE" sz="1800" b="0" i="0" u="none" strike="noStrike">
                          <a:solidFill>
                            <a:srgbClr val="000000"/>
                          </a:solidFill>
                          <a:effectLst/>
                          <a:latin typeface="Calibri" panose="020F0502020204030204" pitchFamily="34" charset="0"/>
                        </a:rPr>
                        <a:t>102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Jon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Kanpur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8812121212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9842368"/>
                  </a:ext>
                </a:extLst>
              </a:tr>
              <a:tr h="266700">
                <a:tc>
                  <a:txBody>
                    <a:bodyPr/>
                    <a:lstStyle/>
                    <a:p>
                      <a:pPr algn="r" fontAlgn="ctr"/>
                      <a:r>
                        <a:rPr lang="sv-SE" sz="1800" b="0" i="0" u="none" strike="noStrike">
                          <a:solidFill>
                            <a:srgbClr val="000000"/>
                          </a:solidFill>
                          <a:effectLst/>
                          <a:latin typeface="Calibri" panose="020F0502020204030204" pitchFamily="34" charset="0"/>
                        </a:rPr>
                        <a:t>102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Jon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Kanpur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9900012222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6312155"/>
                  </a:ext>
                </a:extLst>
              </a:tr>
              <a:tr h="266700">
                <a:tc>
                  <a:txBody>
                    <a:bodyPr/>
                    <a:lstStyle/>
                    <a:p>
                      <a:pPr algn="r" fontAlgn="ctr"/>
                      <a:r>
                        <a:rPr lang="sv-SE" sz="1800" b="0" i="0" u="none" strike="noStrike">
                          <a:solidFill>
                            <a:srgbClr val="000000"/>
                          </a:solidFill>
                          <a:effectLst/>
                          <a:latin typeface="Calibri" panose="020F0502020204030204" pitchFamily="34" charset="0"/>
                        </a:rPr>
                        <a:t>103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Ron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7778881212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1246405"/>
                  </a:ext>
                </a:extLst>
              </a:tr>
              <a:tr h="266700">
                <a:tc>
                  <a:txBody>
                    <a:bodyPr/>
                    <a:lstStyle/>
                    <a:p>
                      <a:pPr algn="r" fontAlgn="ctr"/>
                      <a:r>
                        <a:rPr lang="sv-SE" sz="1800" b="0" i="0" u="none" strike="noStrike">
                          <a:solidFill>
                            <a:srgbClr val="000000"/>
                          </a:solidFill>
                          <a:effectLst/>
                          <a:latin typeface="Calibri" panose="020F0502020204030204" pitchFamily="34" charset="0"/>
                        </a:rPr>
                        <a:t>104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Lester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Bangalore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9990000123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368055"/>
                  </a:ext>
                </a:extLst>
              </a:tr>
              <a:tr h="266700">
                <a:tc>
                  <a:txBody>
                    <a:bodyPr/>
                    <a:lstStyle/>
                    <a:p>
                      <a:pPr algn="r" fontAlgn="ctr"/>
                      <a:r>
                        <a:rPr lang="sv-SE" sz="1800" b="0" i="0" u="none" strike="noStrike">
                          <a:solidFill>
                            <a:srgbClr val="000000"/>
                          </a:solidFill>
                          <a:effectLst/>
                          <a:latin typeface="Calibri" panose="020F0502020204030204" pitchFamily="34" charset="0"/>
                        </a:rPr>
                        <a:t>104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Lester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Bangalore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8123450987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0036861"/>
                  </a:ext>
                </a:extLst>
              </a:tr>
            </a:tbl>
          </a:graphicData>
        </a:graphic>
      </p:graphicFrame>
      <p:graphicFrame>
        <p:nvGraphicFramePr>
          <p:cNvPr id="11" name="Table 10"/>
          <p:cNvGraphicFramePr>
            <a:graphicFrameLocks noGrp="1"/>
          </p:cNvGraphicFramePr>
          <p:nvPr>
            <p:extLst/>
          </p:nvPr>
        </p:nvGraphicFramePr>
        <p:xfrm>
          <a:off x="1073331" y="3067845"/>
          <a:ext cx="5003979" cy="2551815"/>
        </p:xfrm>
        <a:graphic>
          <a:graphicData uri="http://schemas.openxmlformats.org/drawingml/2006/table">
            <a:tbl>
              <a:tblPr/>
              <a:tblGrid>
                <a:gridCol w="1264946">
                  <a:extLst>
                    <a:ext uri="{9D8B030D-6E8A-4147-A177-3AD203B41FA5}">
                      <a16:colId xmlns:a16="http://schemas.microsoft.com/office/drawing/2014/main" val="356578741"/>
                    </a:ext>
                  </a:extLst>
                </a:gridCol>
                <a:gridCol w="1144033">
                  <a:extLst>
                    <a:ext uri="{9D8B030D-6E8A-4147-A177-3AD203B41FA5}">
                      <a16:colId xmlns:a16="http://schemas.microsoft.com/office/drawing/2014/main" val="3210410603"/>
                    </a:ext>
                  </a:extLst>
                </a:gridCol>
                <a:gridCol w="1330054">
                  <a:extLst>
                    <a:ext uri="{9D8B030D-6E8A-4147-A177-3AD203B41FA5}">
                      <a16:colId xmlns:a16="http://schemas.microsoft.com/office/drawing/2014/main" val="4243132549"/>
                    </a:ext>
                  </a:extLst>
                </a:gridCol>
                <a:gridCol w="1264946">
                  <a:extLst>
                    <a:ext uri="{9D8B030D-6E8A-4147-A177-3AD203B41FA5}">
                      <a16:colId xmlns:a16="http://schemas.microsoft.com/office/drawing/2014/main" val="4201808918"/>
                    </a:ext>
                  </a:extLst>
                </a:gridCol>
              </a:tblGrid>
              <a:tr h="167128">
                <a:tc>
                  <a:txBody>
                    <a:bodyPr/>
                    <a:lstStyle/>
                    <a:p>
                      <a:pPr algn="l" fontAlgn="ctr"/>
                      <a:r>
                        <a:rPr lang="sv-SE" sz="1800" b="0" i="0" u="none" strike="noStrike" dirty="0" err="1">
                          <a:solidFill>
                            <a:srgbClr val="000000"/>
                          </a:solidFill>
                          <a:effectLst/>
                          <a:latin typeface="Calibri" panose="020F0502020204030204" pitchFamily="34" charset="0"/>
                        </a:rPr>
                        <a:t>emp_id</a:t>
                      </a:r>
                      <a:endParaRPr lang="sv-SE" sz="1800" b="0" i="0" u="none" strike="noStrike" dirty="0">
                        <a:solidFill>
                          <a:srgbClr val="000000"/>
                        </a:solidFill>
                        <a:effectLst/>
                        <a:latin typeface="Calibri" panose="020F0502020204030204" pitchFamily="34" charset="0"/>
                      </a:endParaRP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dirty="0" err="1">
                          <a:solidFill>
                            <a:srgbClr val="000000"/>
                          </a:solidFill>
                          <a:effectLst/>
                          <a:latin typeface="Calibri" panose="020F0502020204030204" pitchFamily="34" charset="0"/>
                        </a:rPr>
                        <a:t>emp_name</a:t>
                      </a:r>
                      <a:endParaRPr lang="sv-SE" sz="1800" b="0" i="0" u="none" strike="noStrike" dirty="0">
                        <a:solidFill>
                          <a:srgbClr val="000000"/>
                        </a:solidFill>
                        <a:effectLst/>
                        <a:latin typeface="Calibri" panose="020F0502020204030204" pitchFamily="34" charset="0"/>
                      </a:endParaRP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a:solidFill>
                            <a:srgbClr val="000000"/>
                          </a:solidFill>
                          <a:effectLst/>
                          <a:latin typeface="Calibri" panose="020F0502020204030204" pitchFamily="34" charset="0"/>
                        </a:rPr>
                        <a:t>emp_address</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a:solidFill>
                            <a:srgbClr val="000000"/>
                          </a:solidFill>
                          <a:effectLst/>
                          <a:latin typeface="Calibri" panose="020F0502020204030204" pitchFamily="34" charset="0"/>
                        </a:rPr>
                        <a:t>emp_mobile</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127674619"/>
                  </a:ext>
                </a:extLst>
              </a:tr>
              <a:tr h="167128">
                <a:tc>
                  <a:txBody>
                    <a:bodyPr/>
                    <a:lstStyle/>
                    <a:p>
                      <a:pPr algn="r" fontAlgn="ctr"/>
                      <a:r>
                        <a:rPr lang="sv-SE" sz="1800" b="0" i="0" u="none" strike="noStrike">
                          <a:solidFill>
                            <a:srgbClr val="000000"/>
                          </a:solidFill>
                          <a:effectLst/>
                          <a:latin typeface="Calibri" panose="020F0502020204030204" pitchFamily="34" charset="0"/>
                        </a:rPr>
                        <a:t>101</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err="1">
                          <a:solidFill>
                            <a:srgbClr val="000000"/>
                          </a:solidFill>
                          <a:effectLst/>
                          <a:latin typeface="Calibri" panose="020F0502020204030204" pitchFamily="34" charset="0"/>
                        </a:rPr>
                        <a:t>Herschel</a:t>
                      </a:r>
                      <a:endParaRPr lang="sv-SE" sz="1800" b="0" i="0" u="none" strike="noStrike" dirty="0">
                        <a:solidFill>
                          <a:srgbClr val="000000"/>
                        </a:solidFill>
                        <a:effectLst/>
                        <a:latin typeface="Calibri" panose="020F0502020204030204" pitchFamily="34" charset="0"/>
                      </a:endParaRP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New Delhi</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8912312390</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4373190"/>
                  </a:ext>
                </a:extLst>
              </a:tr>
              <a:tr h="167128">
                <a:tc rowSpan="3">
                  <a:txBody>
                    <a:bodyPr/>
                    <a:lstStyle/>
                    <a:p>
                      <a:pPr algn="r" fontAlgn="ctr"/>
                      <a:r>
                        <a:rPr lang="sv-SE" sz="1800" b="0" i="0" u="none" strike="noStrike">
                          <a:solidFill>
                            <a:srgbClr val="000000"/>
                          </a:solidFill>
                          <a:effectLst/>
                          <a:latin typeface="Calibri" panose="020F0502020204030204" pitchFamily="34" charset="0"/>
                        </a:rPr>
                        <a:t>102</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sv-SE" sz="1800" b="0" i="0" u="none" strike="noStrike" dirty="0">
                          <a:solidFill>
                            <a:srgbClr val="000000"/>
                          </a:solidFill>
                          <a:effectLst/>
                          <a:latin typeface="Calibri" panose="020F0502020204030204" pitchFamily="34" charset="0"/>
                        </a:rPr>
                        <a:t>Jon</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sv-SE" sz="1800" b="0" i="0" u="none" strike="noStrike" dirty="0">
                          <a:solidFill>
                            <a:srgbClr val="000000"/>
                          </a:solidFill>
                          <a:effectLst/>
                          <a:latin typeface="Calibri" panose="020F0502020204030204" pitchFamily="34" charset="0"/>
                        </a:rPr>
                        <a:t>Kanpur</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8812121212</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12014540"/>
                  </a:ext>
                </a:extLst>
              </a:tr>
              <a:tr h="167128">
                <a:tc vMerge="1">
                  <a:txBody>
                    <a:bodyPr/>
                    <a:lstStyle/>
                    <a:p>
                      <a:endParaRPr lang="sv-SE"/>
                    </a:p>
                  </a:txBody>
                  <a:tcPr/>
                </a:tc>
                <a:tc vMerge="1">
                  <a:txBody>
                    <a:bodyPr/>
                    <a:lstStyle/>
                    <a:p>
                      <a:endParaRPr lang="sv-SE"/>
                    </a:p>
                  </a:txBody>
                  <a:tcPr/>
                </a:tc>
                <a:tc vMerge="1">
                  <a:txBody>
                    <a:bodyPr/>
                    <a:lstStyle/>
                    <a:p>
                      <a:endParaRPr lang="sv-SE"/>
                    </a:p>
                  </a:txBody>
                  <a:tcPr/>
                </a:tc>
                <a:tc>
                  <a:txBody>
                    <a:bodyPr/>
                    <a:lstStyle/>
                    <a:p>
                      <a:pPr algn="l" fontAlgn="ctr"/>
                      <a:r>
                        <a:rPr lang="sv-SE" sz="1800" b="0" i="0" u="none" strike="noStrike">
                          <a:solidFill>
                            <a:srgbClr val="000000"/>
                          </a:solidFill>
                          <a:effectLst/>
                          <a:latin typeface="Calibri" panose="020F0502020204030204" pitchFamily="34" charset="0"/>
                        </a:rPr>
                        <a:t> </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78693026"/>
                  </a:ext>
                </a:extLst>
              </a:tr>
              <a:tr h="167128">
                <a:tc vMerge="1">
                  <a:txBody>
                    <a:bodyPr/>
                    <a:lstStyle/>
                    <a:p>
                      <a:endParaRPr lang="sv-SE"/>
                    </a:p>
                  </a:txBody>
                  <a:tcPr/>
                </a:tc>
                <a:tc vMerge="1">
                  <a:txBody>
                    <a:bodyPr/>
                    <a:lstStyle/>
                    <a:p>
                      <a:endParaRPr lang="sv-SE"/>
                    </a:p>
                  </a:txBody>
                  <a:tcPr/>
                </a:tc>
                <a:tc vMerge="1">
                  <a:txBody>
                    <a:bodyPr/>
                    <a:lstStyle/>
                    <a:p>
                      <a:endParaRPr lang="sv-SE"/>
                    </a:p>
                  </a:txBody>
                  <a:tcPr/>
                </a:tc>
                <a:tc>
                  <a:txBody>
                    <a:bodyPr/>
                    <a:lstStyle/>
                    <a:p>
                      <a:pPr algn="r" fontAlgn="ctr"/>
                      <a:r>
                        <a:rPr lang="sv-SE" sz="1800" b="0" i="0" u="none" strike="noStrike">
                          <a:solidFill>
                            <a:srgbClr val="000000"/>
                          </a:solidFill>
                          <a:effectLst/>
                          <a:latin typeface="Calibri" panose="020F0502020204030204" pitchFamily="34" charset="0"/>
                        </a:rPr>
                        <a:t>9900012222</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9531830"/>
                  </a:ext>
                </a:extLst>
              </a:tr>
              <a:tr h="167128">
                <a:tc>
                  <a:txBody>
                    <a:bodyPr/>
                    <a:lstStyle/>
                    <a:p>
                      <a:pPr algn="r" fontAlgn="ctr"/>
                      <a:r>
                        <a:rPr lang="sv-SE" sz="1800" b="0" i="0" u="none" strike="noStrike">
                          <a:solidFill>
                            <a:srgbClr val="000000"/>
                          </a:solidFill>
                          <a:effectLst/>
                          <a:latin typeface="Calibri" panose="020F0502020204030204" pitchFamily="34" charset="0"/>
                        </a:rPr>
                        <a:t>103</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Ron</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Chennai</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7778881212</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2258021"/>
                  </a:ext>
                </a:extLst>
              </a:tr>
              <a:tr h="167128">
                <a:tc rowSpan="3">
                  <a:txBody>
                    <a:bodyPr/>
                    <a:lstStyle/>
                    <a:p>
                      <a:pPr algn="r" fontAlgn="ctr"/>
                      <a:r>
                        <a:rPr lang="sv-SE" sz="1800" b="0" i="0" u="none" strike="noStrike">
                          <a:solidFill>
                            <a:srgbClr val="000000"/>
                          </a:solidFill>
                          <a:effectLst/>
                          <a:latin typeface="Calibri" panose="020F0502020204030204" pitchFamily="34" charset="0"/>
                        </a:rPr>
                        <a:t>104</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sv-SE" sz="1800" b="0" i="0" u="none" strike="noStrike">
                          <a:solidFill>
                            <a:srgbClr val="000000"/>
                          </a:solidFill>
                          <a:effectLst/>
                          <a:latin typeface="Calibri" panose="020F0502020204030204" pitchFamily="34" charset="0"/>
                        </a:rPr>
                        <a:t>Lester</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sv-SE" sz="1800" b="0" i="0" u="none" strike="noStrike">
                          <a:solidFill>
                            <a:srgbClr val="000000"/>
                          </a:solidFill>
                          <a:effectLst/>
                          <a:latin typeface="Calibri" panose="020F0502020204030204" pitchFamily="34" charset="0"/>
                        </a:rPr>
                        <a:t>Bangalore</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9990000123</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20603593"/>
                  </a:ext>
                </a:extLst>
              </a:tr>
              <a:tr h="167128">
                <a:tc vMerge="1">
                  <a:txBody>
                    <a:bodyPr/>
                    <a:lstStyle/>
                    <a:p>
                      <a:endParaRPr lang="sv-SE"/>
                    </a:p>
                  </a:txBody>
                  <a:tcPr/>
                </a:tc>
                <a:tc vMerge="1">
                  <a:txBody>
                    <a:bodyPr/>
                    <a:lstStyle/>
                    <a:p>
                      <a:endParaRPr lang="sv-SE"/>
                    </a:p>
                  </a:txBody>
                  <a:tcPr/>
                </a:tc>
                <a:tc vMerge="1">
                  <a:txBody>
                    <a:bodyPr/>
                    <a:lstStyle/>
                    <a:p>
                      <a:endParaRPr lang="sv-SE"/>
                    </a:p>
                  </a:txBody>
                  <a:tcPr/>
                </a:tc>
                <a:tc>
                  <a:txBody>
                    <a:bodyPr/>
                    <a:lstStyle/>
                    <a:p>
                      <a:pPr algn="l" fontAlgn="ctr"/>
                      <a:r>
                        <a:rPr lang="sv-SE" sz="1800" b="0" i="0" u="none" strike="noStrike" dirty="0">
                          <a:solidFill>
                            <a:srgbClr val="000000"/>
                          </a:solidFill>
                          <a:effectLst/>
                          <a:latin typeface="Calibri" panose="020F0502020204030204" pitchFamily="34" charset="0"/>
                        </a:rPr>
                        <a:t> </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13378280"/>
                  </a:ext>
                </a:extLst>
              </a:tr>
              <a:tr h="167128">
                <a:tc vMerge="1">
                  <a:txBody>
                    <a:bodyPr/>
                    <a:lstStyle/>
                    <a:p>
                      <a:endParaRPr lang="sv-SE"/>
                    </a:p>
                  </a:txBody>
                  <a:tcPr/>
                </a:tc>
                <a:tc vMerge="1">
                  <a:txBody>
                    <a:bodyPr/>
                    <a:lstStyle/>
                    <a:p>
                      <a:endParaRPr lang="sv-SE"/>
                    </a:p>
                  </a:txBody>
                  <a:tcPr/>
                </a:tc>
                <a:tc vMerge="1">
                  <a:txBody>
                    <a:bodyPr/>
                    <a:lstStyle/>
                    <a:p>
                      <a:endParaRPr lang="sv-SE"/>
                    </a:p>
                  </a:txBody>
                  <a:tcPr/>
                </a:tc>
                <a:tc>
                  <a:txBody>
                    <a:bodyPr/>
                    <a:lstStyle/>
                    <a:p>
                      <a:pPr algn="r" fontAlgn="ctr"/>
                      <a:r>
                        <a:rPr lang="sv-SE" sz="1800" b="0" i="0" u="none" strike="noStrike" dirty="0">
                          <a:solidFill>
                            <a:srgbClr val="000000"/>
                          </a:solidFill>
                          <a:effectLst/>
                          <a:latin typeface="Calibri" panose="020F0502020204030204" pitchFamily="34" charset="0"/>
                        </a:rPr>
                        <a:t>8123450987</a:t>
                      </a:r>
                    </a:p>
                  </a:txBody>
                  <a:tcPr marL="9215" marR="9215" marT="92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8231234"/>
                  </a:ext>
                </a:extLst>
              </a:tr>
            </a:tbl>
          </a:graphicData>
        </a:graphic>
      </p:graphicFrame>
    </p:spTree>
    <p:extLst>
      <p:ext uri="{BB962C8B-B14F-4D97-AF65-F5344CB8AC3E}">
        <p14:creationId xmlns:p14="http://schemas.microsoft.com/office/powerpoint/2010/main" val="1781860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77388" y="365125"/>
            <a:ext cx="10515600" cy="1325563"/>
          </a:xfrm>
        </p:spPr>
        <p:txBody>
          <a:bodyPr/>
          <a:lstStyle/>
          <a:p>
            <a:r>
              <a:rPr lang="sv-SE" dirty="0" smtClean="0"/>
              <a:t>Second normal </a:t>
            </a:r>
            <a:r>
              <a:rPr lang="sv-SE" dirty="0"/>
              <a:t>form </a:t>
            </a:r>
            <a:r>
              <a:rPr lang="sv-SE" dirty="0" smtClean="0"/>
              <a:t>(2NF</a:t>
            </a:r>
            <a:r>
              <a:rPr lang="sv-SE" dirty="0"/>
              <a:t>)</a:t>
            </a:r>
          </a:p>
        </p:txBody>
      </p:sp>
      <p:sp>
        <p:nvSpPr>
          <p:cNvPr id="3" name="Platshållare för innehåll 2"/>
          <p:cNvSpPr>
            <a:spLocks noGrp="1"/>
          </p:cNvSpPr>
          <p:nvPr>
            <p:ph idx="1"/>
          </p:nvPr>
        </p:nvSpPr>
        <p:spPr>
          <a:xfrm>
            <a:off x="877388" y="1825625"/>
            <a:ext cx="10515600" cy="4351338"/>
          </a:xfrm>
        </p:spPr>
        <p:txBody>
          <a:bodyPr/>
          <a:lstStyle/>
          <a:p>
            <a:r>
              <a:rPr lang="en-US" dirty="0"/>
              <a:t>Table is in </a:t>
            </a:r>
            <a:r>
              <a:rPr lang="en-US" dirty="0" smtClean="0"/>
              <a:t>1NF</a:t>
            </a:r>
            <a:endParaRPr lang="en-US" dirty="0"/>
          </a:p>
          <a:p>
            <a:r>
              <a:rPr lang="en-US" dirty="0"/>
              <a:t>No non-prime attribute is dependent on the proper subset of any candidate key of </a:t>
            </a:r>
            <a:r>
              <a:rPr lang="en-US" dirty="0" smtClean="0"/>
              <a:t>table (an </a:t>
            </a:r>
            <a:r>
              <a:rPr lang="en-US" dirty="0"/>
              <a:t>attribute that is not part of any candidate key is known as non-prime </a:t>
            </a:r>
            <a:r>
              <a:rPr lang="en-US" dirty="0" smtClean="0"/>
              <a:t>attribute).</a:t>
            </a:r>
          </a:p>
          <a:p>
            <a:r>
              <a:rPr lang="en-US" dirty="0"/>
              <a:t>Candidate Keys: {</a:t>
            </a:r>
            <a:r>
              <a:rPr lang="en-US" dirty="0" err="1"/>
              <a:t>teacher_id</a:t>
            </a:r>
            <a:r>
              <a:rPr lang="en-US" dirty="0"/>
              <a:t>, subject}</a:t>
            </a:r>
          </a:p>
          <a:p>
            <a:r>
              <a:rPr lang="en-US" dirty="0"/>
              <a:t>Non prime </a:t>
            </a:r>
            <a:r>
              <a:rPr lang="en-US" dirty="0" smtClean="0"/>
              <a:t>attribute</a:t>
            </a:r>
            <a:r>
              <a:rPr lang="en-US" dirty="0"/>
              <a:t>: </a:t>
            </a:r>
            <a:r>
              <a:rPr lang="en-US" dirty="0" err="1" smtClean="0"/>
              <a:t>teacher_age</a:t>
            </a:r>
            <a:endParaRPr lang="en-US" dirty="0" smtClean="0"/>
          </a:p>
          <a:p>
            <a:r>
              <a:rPr lang="en-US" dirty="0" smtClean="0"/>
              <a:t>It </a:t>
            </a:r>
            <a:r>
              <a:rPr lang="en-US" dirty="0"/>
              <a:t>is not in 2NF because non prime </a:t>
            </a:r>
            <a:r>
              <a:rPr lang="en-US" dirty="0" smtClean="0"/>
              <a:t>attribute </a:t>
            </a:r>
            <a:br>
              <a:rPr lang="en-US" dirty="0" smtClean="0"/>
            </a:br>
            <a:r>
              <a:rPr lang="en-US" dirty="0" err="1" smtClean="0"/>
              <a:t>teacher_age</a:t>
            </a:r>
            <a:r>
              <a:rPr lang="en-US" dirty="0" smtClean="0"/>
              <a:t> </a:t>
            </a:r>
            <a:r>
              <a:rPr lang="en-US" dirty="0"/>
              <a:t>is dependent on </a:t>
            </a:r>
            <a:r>
              <a:rPr lang="en-US" dirty="0" err="1"/>
              <a:t>teacher_id</a:t>
            </a:r>
            <a:r>
              <a:rPr lang="en-US" dirty="0"/>
              <a:t> </a:t>
            </a:r>
            <a:r>
              <a:rPr lang="en-US" dirty="0" smtClean="0"/>
              <a:t/>
            </a:r>
            <a:br>
              <a:rPr lang="en-US" dirty="0" smtClean="0"/>
            </a:br>
            <a:r>
              <a:rPr lang="en-US" dirty="0" smtClean="0"/>
              <a:t>alone </a:t>
            </a:r>
            <a:r>
              <a:rPr lang="en-US" dirty="0"/>
              <a:t>which is a proper subset of candidate key.</a:t>
            </a:r>
          </a:p>
        </p:txBody>
      </p:sp>
      <p:pic>
        <p:nvPicPr>
          <p:cNvPr id="5" name="Nackademin svart.jpg"/>
          <p:cNvPicPr/>
          <p:nvPr/>
        </p:nvPicPr>
        <p:blipFill>
          <a:blip r:embed="rId2">
            <a:extLst/>
          </a:blip>
          <a:stretch>
            <a:fillRect/>
          </a:stretch>
        </p:blipFill>
        <p:spPr>
          <a:xfrm>
            <a:off x="8756472" y="5825297"/>
            <a:ext cx="3064507" cy="351666"/>
          </a:xfrm>
          <a:prstGeom prst="rect">
            <a:avLst/>
          </a:prstGeom>
          <a:ln w="3175">
            <a:miter lim="400000"/>
          </a:ln>
        </p:spPr>
      </p:pic>
      <p:graphicFrame>
        <p:nvGraphicFramePr>
          <p:cNvPr id="4" name="Table 3"/>
          <p:cNvGraphicFramePr>
            <a:graphicFrameLocks noGrp="1"/>
          </p:cNvGraphicFramePr>
          <p:nvPr>
            <p:extLst/>
          </p:nvPr>
        </p:nvGraphicFramePr>
        <p:xfrm>
          <a:off x="7775485" y="3517969"/>
          <a:ext cx="3617503" cy="1703070"/>
        </p:xfrm>
        <a:graphic>
          <a:graphicData uri="http://schemas.openxmlformats.org/drawingml/2006/table">
            <a:tbl>
              <a:tblPr/>
              <a:tblGrid>
                <a:gridCol w="1164432">
                  <a:extLst>
                    <a:ext uri="{9D8B030D-6E8A-4147-A177-3AD203B41FA5}">
                      <a16:colId xmlns:a16="http://schemas.microsoft.com/office/drawing/2014/main" val="1623264877"/>
                    </a:ext>
                  </a:extLst>
                </a:gridCol>
                <a:gridCol w="1117855">
                  <a:extLst>
                    <a:ext uri="{9D8B030D-6E8A-4147-A177-3AD203B41FA5}">
                      <a16:colId xmlns:a16="http://schemas.microsoft.com/office/drawing/2014/main" val="2031712112"/>
                    </a:ext>
                  </a:extLst>
                </a:gridCol>
                <a:gridCol w="1335216">
                  <a:extLst>
                    <a:ext uri="{9D8B030D-6E8A-4147-A177-3AD203B41FA5}">
                      <a16:colId xmlns:a16="http://schemas.microsoft.com/office/drawing/2014/main" val="699211227"/>
                    </a:ext>
                  </a:extLst>
                </a:gridCol>
              </a:tblGrid>
              <a:tr h="266700">
                <a:tc>
                  <a:txBody>
                    <a:bodyPr/>
                    <a:lstStyle/>
                    <a:p>
                      <a:pPr algn="l" fontAlgn="ctr"/>
                      <a:r>
                        <a:rPr lang="sv-SE" sz="1800" b="0" i="0" u="none" strike="noStrike" dirty="0" err="1">
                          <a:solidFill>
                            <a:srgbClr val="000000"/>
                          </a:solidFill>
                          <a:effectLst/>
                          <a:latin typeface="Calibri" panose="020F0502020204030204" pitchFamily="34" charset="0"/>
                        </a:rPr>
                        <a:t>teacher_id</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dirty="0" err="1">
                          <a:solidFill>
                            <a:srgbClr val="000000"/>
                          </a:solidFill>
                          <a:effectLst/>
                          <a:latin typeface="Calibri" panose="020F0502020204030204" pitchFamily="34" charset="0"/>
                        </a:rPr>
                        <a:t>subject</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a:solidFill>
                            <a:srgbClr val="000000"/>
                          </a:solidFill>
                          <a:effectLst/>
                          <a:latin typeface="Calibri" panose="020F0502020204030204" pitchFamily="34" charset="0"/>
                        </a:rPr>
                        <a:t>teacher_age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976651408"/>
                  </a:ext>
                </a:extLst>
              </a:tr>
              <a:tr h="266700">
                <a:tc>
                  <a:txBody>
                    <a:bodyPr/>
                    <a:lstStyle/>
                    <a:p>
                      <a:pPr algn="r" fontAlgn="ctr"/>
                      <a:r>
                        <a:rPr lang="sv-SE" sz="1800" b="0" i="0" u="none" strike="noStrike">
                          <a:solidFill>
                            <a:srgbClr val="000000"/>
                          </a:solidFill>
                          <a:effectLst/>
                          <a:latin typeface="Calibri" panose="020F0502020204030204" pitchFamily="34" charset="0"/>
                        </a:rPr>
                        <a:t>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err="1">
                          <a:solidFill>
                            <a:srgbClr val="000000"/>
                          </a:solidFill>
                          <a:effectLst/>
                          <a:latin typeface="Calibri" panose="020F0502020204030204" pitchFamily="34" charset="0"/>
                        </a:rPr>
                        <a:t>Maths</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372443"/>
                  </a:ext>
                </a:extLst>
              </a:tr>
              <a:tr h="266700">
                <a:tc>
                  <a:txBody>
                    <a:bodyPr/>
                    <a:lstStyle/>
                    <a:p>
                      <a:pPr algn="r" fontAlgn="ctr"/>
                      <a:r>
                        <a:rPr lang="sv-SE" sz="1800" b="0" i="0" u="none" strike="noStrike">
                          <a:solidFill>
                            <a:srgbClr val="000000"/>
                          </a:solidFill>
                          <a:effectLst/>
                          <a:latin typeface="Calibri" panose="020F0502020204030204" pitchFamily="34" charset="0"/>
                        </a:rPr>
                        <a:t>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Physics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090829"/>
                  </a:ext>
                </a:extLst>
              </a:tr>
              <a:tr h="266700">
                <a:tc>
                  <a:txBody>
                    <a:bodyPr/>
                    <a:lstStyle/>
                    <a:p>
                      <a:pPr algn="r" fontAlgn="ctr"/>
                      <a:r>
                        <a:rPr lang="sv-SE" sz="1800" b="0" i="0" u="none" strike="noStrike">
                          <a:solidFill>
                            <a:srgbClr val="000000"/>
                          </a:solidFill>
                          <a:effectLst/>
                          <a:latin typeface="Calibri" panose="020F0502020204030204" pitchFamily="34" charset="0"/>
                        </a:rPr>
                        <a:t>222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Biology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7815887"/>
                  </a:ext>
                </a:extLst>
              </a:tr>
              <a:tr h="0">
                <a:tc>
                  <a:txBody>
                    <a:bodyPr/>
                    <a:lstStyle/>
                    <a:p>
                      <a:pPr algn="r" fontAlgn="ctr"/>
                      <a:r>
                        <a:rPr lang="sv-SE" sz="1800" b="0" i="0" u="none" strike="noStrike">
                          <a:solidFill>
                            <a:srgbClr val="000000"/>
                          </a:solidFill>
                          <a:effectLst/>
                          <a:latin typeface="Calibri" panose="020F0502020204030204" pitchFamily="34" charset="0"/>
                        </a:rPr>
                        <a:t>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Physics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3549921"/>
                  </a:ext>
                </a:extLst>
              </a:tr>
              <a:tr h="266700">
                <a:tc>
                  <a:txBody>
                    <a:bodyPr/>
                    <a:lstStyle/>
                    <a:p>
                      <a:pPr algn="r" fontAlgn="ctr"/>
                      <a:r>
                        <a:rPr lang="sv-SE" sz="1800" b="0" i="0" u="none" strike="noStrike">
                          <a:solidFill>
                            <a:srgbClr val="000000"/>
                          </a:solidFill>
                          <a:effectLst/>
                          <a:latin typeface="Calibri" panose="020F0502020204030204" pitchFamily="34" charset="0"/>
                        </a:rPr>
                        <a:t>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623360"/>
                  </a:ext>
                </a:extLst>
              </a:tr>
            </a:tbl>
          </a:graphicData>
        </a:graphic>
      </p:graphicFrame>
    </p:spTree>
    <p:extLst>
      <p:ext uri="{BB962C8B-B14F-4D97-AF65-F5344CB8AC3E}">
        <p14:creationId xmlns:p14="http://schemas.microsoft.com/office/powerpoint/2010/main" val="1688658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77388" y="365125"/>
            <a:ext cx="10515600" cy="1325563"/>
          </a:xfrm>
        </p:spPr>
        <p:txBody>
          <a:bodyPr/>
          <a:lstStyle/>
          <a:p>
            <a:r>
              <a:rPr lang="sv-SE" dirty="0" smtClean="0"/>
              <a:t>Second normal </a:t>
            </a:r>
            <a:r>
              <a:rPr lang="sv-SE" dirty="0"/>
              <a:t>form </a:t>
            </a:r>
            <a:r>
              <a:rPr lang="sv-SE" dirty="0" smtClean="0"/>
              <a:t>(2NF</a:t>
            </a:r>
            <a:r>
              <a:rPr lang="sv-SE" dirty="0"/>
              <a:t>)</a:t>
            </a:r>
          </a:p>
        </p:txBody>
      </p:sp>
      <p:sp>
        <p:nvSpPr>
          <p:cNvPr id="3" name="Platshållare för innehåll 2"/>
          <p:cNvSpPr>
            <a:spLocks noGrp="1"/>
          </p:cNvSpPr>
          <p:nvPr>
            <p:ph idx="1"/>
          </p:nvPr>
        </p:nvSpPr>
        <p:spPr>
          <a:xfrm>
            <a:off x="877388" y="1825625"/>
            <a:ext cx="10515600" cy="4351338"/>
          </a:xfrm>
        </p:spPr>
        <p:txBody>
          <a:bodyPr/>
          <a:lstStyle/>
          <a:p>
            <a:r>
              <a:rPr lang="en-US" dirty="0"/>
              <a:t>To make the table complies with 2NF we can break it in two tables like this:</a:t>
            </a:r>
          </a:p>
        </p:txBody>
      </p:sp>
      <p:pic>
        <p:nvPicPr>
          <p:cNvPr id="5" name="Nackademin svart.jpg"/>
          <p:cNvPicPr/>
          <p:nvPr/>
        </p:nvPicPr>
        <p:blipFill>
          <a:blip r:embed="rId2">
            <a:extLst/>
          </a:blip>
          <a:stretch>
            <a:fillRect/>
          </a:stretch>
        </p:blipFill>
        <p:spPr>
          <a:xfrm>
            <a:off x="8756472" y="5825297"/>
            <a:ext cx="3064507" cy="351666"/>
          </a:xfrm>
          <a:prstGeom prst="rect">
            <a:avLst/>
          </a:prstGeom>
          <a:ln w="3175">
            <a:miter lim="400000"/>
          </a:ln>
        </p:spPr>
      </p:pic>
      <p:graphicFrame>
        <p:nvGraphicFramePr>
          <p:cNvPr id="4" name="Table 3"/>
          <p:cNvGraphicFramePr>
            <a:graphicFrameLocks noGrp="1"/>
          </p:cNvGraphicFramePr>
          <p:nvPr>
            <p:extLst/>
          </p:nvPr>
        </p:nvGraphicFramePr>
        <p:xfrm>
          <a:off x="877388" y="3171007"/>
          <a:ext cx="3617503" cy="1703070"/>
        </p:xfrm>
        <a:graphic>
          <a:graphicData uri="http://schemas.openxmlformats.org/drawingml/2006/table">
            <a:tbl>
              <a:tblPr/>
              <a:tblGrid>
                <a:gridCol w="1164432">
                  <a:extLst>
                    <a:ext uri="{9D8B030D-6E8A-4147-A177-3AD203B41FA5}">
                      <a16:colId xmlns:a16="http://schemas.microsoft.com/office/drawing/2014/main" val="1623264877"/>
                    </a:ext>
                  </a:extLst>
                </a:gridCol>
                <a:gridCol w="1117855">
                  <a:extLst>
                    <a:ext uri="{9D8B030D-6E8A-4147-A177-3AD203B41FA5}">
                      <a16:colId xmlns:a16="http://schemas.microsoft.com/office/drawing/2014/main" val="2031712112"/>
                    </a:ext>
                  </a:extLst>
                </a:gridCol>
                <a:gridCol w="1335216">
                  <a:extLst>
                    <a:ext uri="{9D8B030D-6E8A-4147-A177-3AD203B41FA5}">
                      <a16:colId xmlns:a16="http://schemas.microsoft.com/office/drawing/2014/main" val="699211227"/>
                    </a:ext>
                  </a:extLst>
                </a:gridCol>
              </a:tblGrid>
              <a:tr h="266700">
                <a:tc>
                  <a:txBody>
                    <a:bodyPr/>
                    <a:lstStyle/>
                    <a:p>
                      <a:pPr algn="l" fontAlgn="ctr"/>
                      <a:r>
                        <a:rPr lang="sv-SE" sz="1800" b="0" i="0" u="none" strike="noStrike" dirty="0" err="1">
                          <a:solidFill>
                            <a:srgbClr val="000000"/>
                          </a:solidFill>
                          <a:effectLst/>
                          <a:latin typeface="Calibri" panose="020F0502020204030204" pitchFamily="34" charset="0"/>
                        </a:rPr>
                        <a:t>teacher_id</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dirty="0" err="1">
                          <a:solidFill>
                            <a:srgbClr val="000000"/>
                          </a:solidFill>
                          <a:effectLst/>
                          <a:latin typeface="Calibri" panose="020F0502020204030204" pitchFamily="34" charset="0"/>
                        </a:rPr>
                        <a:t>subject</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a:solidFill>
                            <a:srgbClr val="000000"/>
                          </a:solidFill>
                          <a:effectLst/>
                          <a:latin typeface="Calibri" panose="020F0502020204030204" pitchFamily="34" charset="0"/>
                        </a:rPr>
                        <a:t>teacher_age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976651408"/>
                  </a:ext>
                </a:extLst>
              </a:tr>
              <a:tr h="266700">
                <a:tc>
                  <a:txBody>
                    <a:bodyPr/>
                    <a:lstStyle/>
                    <a:p>
                      <a:pPr algn="r" fontAlgn="ctr"/>
                      <a:r>
                        <a:rPr lang="sv-SE" sz="1800" b="0" i="0" u="none" strike="noStrike">
                          <a:solidFill>
                            <a:srgbClr val="000000"/>
                          </a:solidFill>
                          <a:effectLst/>
                          <a:latin typeface="Calibri" panose="020F0502020204030204" pitchFamily="34" charset="0"/>
                        </a:rPr>
                        <a:t>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err="1">
                          <a:solidFill>
                            <a:srgbClr val="000000"/>
                          </a:solidFill>
                          <a:effectLst/>
                          <a:latin typeface="Calibri" panose="020F0502020204030204" pitchFamily="34" charset="0"/>
                        </a:rPr>
                        <a:t>Maths</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372443"/>
                  </a:ext>
                </a:extLst>
              </a:tr>
              <a:tr h="266700">
                <a:tc>
                  <a:txBody>
                    <a:bodyPr/>
                    <a:lstStyle/>
                    <a:p>
                      <a:pPr algn="r" fontAlgn="ctr"/>
                      <a:r>
                        <a:rPr lang="sv-SE" sz="1800" b="0" i="0" u="none" strike="noStrike">
                          <a:solidFill>
                            <a:srgbClr val="000000"/>
                          </a:solidFill>
                          <a:effectLst/>
                          <a:latin typeface="Calibri" panose="020F0502020204030204" pitchFamily="34" charset="0"/>
                        </a:rPr>
                        <a:t>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err="1">
                          <a:solidFill>
                            <a:srgbClr val="000000"/>
                          </a:solidFill>
                          <a:effectLst/>
                          <a:latin typeface="Calibri" panose="020F0502020204030204" pitchFamily="34" charset="0"/>
                        </a:rPr>
                        <a:t>Physics</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090829"/>
                  </a:ext>
                </a:extLst>
              </a:tr>
              <a:tr h="266700">
                <a:tc>
                  <a:txBody>
                    <a:bodyPr/>
                    <a:lstStyle/>
                    <a:p>
                      <a:pPr algn="r" fontAlgn="ctr"/>
                      <a:r>
                        <a:rPr lang="sv-SE" sz="1800" b="0" i="0" u="none" strike="noStrike">
                          <a:solidFill>
                            <a:srgbClr val="000000"/>
                          </a:solidFill>
                          <a:effectLst/>
                          <a:latin typeface="Calibri" panose="020F0502020204030204" pitchFamily="34" charset="0"/>
                        </a:rPr>
                        <a:t>222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Biology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7815887"/>
                  </a:ext>
                </a:extLst>
              </a:tr>
              <a:tr h="0">
                <a:tc>
                  <a:txBody>
                    <a:bodyPr/>
                    <a:lstStyle/>
                    <a:p>
                      <a:pPr algn="r" fontAlgn="ctr"/>
                      <a:r>
                        <a:rPr lang="sv-SE" sz="1800" b="0" i="0" u="none" strike="noStrike">
                          <a:solidFill>
                            <a:srgbClr val="000000"/>
                          </a:solidFill>
                          <a:effectLst/>
                          <a:latin typeface="Calibri" panose="020F0502020204030204" pitchFamily="34" charset="0"/>
                        </a:rPr>
                        <a:t>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Physics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3549921"/>
                  </a:ext>
                </a:extLst>
              </a:tr>
              <a:tr h="266700">
                <a:tc>
                  <a:txBody>
                    <a:bodyPr/>
                    <a:lstStyle/>
                    <a:p>
                      <a:pPr algn="r" fontAlgn="ctr"/>
                      <a:r>
                        <a:rPr lang="sv-SE" sz="1800" b="0" i="0" u="none" strike="noStrike">
                          <a:solidFill>
                            <a:srgbClr val="000000"/>
                          </a:solidFill>
                          <a:effectLst/>
                          <a:latin typeface="Calibri" panose="020F0502020204030204" pitchFamily="34" charset="0"/>
                        </a:rPr>
                        <a:t>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623360"/>
                  </a:ext>
                </a:extLst>
              </a:tr>
            </a:tbl>
          </a:graphicData>
        </a:graphic>
      </p:graphicFrame>
      <p:graphicFrame>
        <p:nvGraphicFramePr>
          <p:cNvPr id="7" name="Table 6"/>
          <p:cNvGraphicFramePr>
            <a:graphicFrameLocks noGrp="1"/>
          </p:cNvGraphicFramePr>
          <p:nvPr>
            <p:extLst/>
          </p:nvPr>
        </p:nvGraphicFramePr>
        <p:xfrm>
          <a:off x="8539933" y="3176693"/>
          <a:ext cx="2498181" cy="1135380"/>
        </p:xfrm>
        <a:graphic>
          <a:graphicData uri="http://schemas.openxmlformats.org/drawingml/2006/table">
            <a:tbl>
              <a:tblPr/>
              <a:tblGrid>
                <a:gridCol w="1163749">
                  <a:extLst>
                    <a:ext uri="{9D8B030D-6E8A-4147-A177-3AD203B41FA5}">
                      <a16:colId xmlns:a16="http://schemas.microsoft.com/office/drawing/2014/main" val="2251297249"/>
                    </a:ext>
                  </a:extLst>
                </a:gridCol>
                <a:gridCol w="1334432">
                  <a:extLst>
                    <a:ext uri="{9D8B030D-6E8A-4147-A177-3AD203B41FA5}">
                      <a16:colId xmlns:a16="http://schemas.microsoft.com/office/drawing/2014/main" val="1654173141"/>
                    </a:ext>
                  </a:extLst>
                </a:gridCol>
              </a:tblGrid>
              <a:tr h="277587">
                <a:tc>
                  <a:txBody>
                    <a:bodyPr/>
                    <a:lstStyle/>
                    <a:p>
                      <a:pPr algn="l" fontAlgn="ctr"/>
                      <a:r>
                        <a:rPr lang="sv-SE" sz="1800" b="0" i="0" u="none" strike="noStrike">
                          <a:solidFill>
                            <a:srgbClr val="000000"/>
                          </a:solidFill>
                          <a:effectLst/>
                          <a:latin typeface="Calibri" panose="020F0502020204030204" pitchFamily="34" charset="0"/>
                        </a:rPr>
                        <a:t>teacher_id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a:solidFill>
                            <a:srgbClr val="000000"/>
                          </a:solidFill>
                          <a:effectLst/>
                          <a:latin typeface="Calibri" panose="020F0502020204030204" pitchFamily="34" charset="0"/>
                        </a:rPr>
                        <a:t>teacher_age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158378990"/>
                  </a:ext>
                </a:extLst>
              </a:tr>
              <a:tr h="266700">
                <a:tc>
                  <a:txBody>
                    <a:bodyPr/>
                    <a:lstStyle/>
                    <a:p>
                      <a:pPr algn="r" fontAlgn="ctr"/>
                      <a:r>
                        <a:rPr lang="sv-SE" sz="1800" b="0" i="0" u="none" strike="noStrike">
                          <a:solidFill>
                            <a:srgbClr val="000000"/>
                          </a:solidFill>
                          <a:effectLst/>
                          <a:latin typeface="Calibri" panose="020F0502020204030204" pitchFamily="34" charset="0"/>
                        </a:rPr>
                        <a:t>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233263"/>
                  </a:ext>
                </a:extLst>
              </a:tr>
              <a:tr h="266700">
                <a:tc>
                  <a:txBody>
                    <a:bodyPr/>
                    <a:lstStyle/>
                    <a:p>
                      <a:pPr algn="r" fontAlgn="ctr"/>
                      <a:r>
                        <a:rPr lang="sv-SE" sz="1800" b="0" i="0" u="none" strike="noStrike">
                          <a:solidFill>
                            <a:srgbClr val="000000"/>
                          </a:solidFill>
                          <a:effectLst/>
                          <a:latin typeface="Calibri" panose="020F0502020204030204" pitchFamily="34" charset="0"/>
                        </a:rPr>
                        <a:t>222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569417"/>
                  </a:ext>
                </a:extLst>
              </a:tr>
              <a:tr h="266700">
                <a:tc>
                  <a:txBody>
                    <a:bodyPr/>
                    <a:lstStyle/>
                    <a:p>
                      <a:pPr algn="r" fontAlgn="ctr"/>
                      <a:r>
                        <a:rPr lang="sv-SE" sz="1800" b="0" i="0" u="none" strike="noStrike">
                          <a:solidFill>
                            <a:srgbClr val="000000"/>
                          </a:solidFill>
                          <a:effectLst/>
                          <a:latin typeface="Calibri" panose="020F0502020204030204" pitchFamily="34" charset="0"/>
                        </a:rPr>
                        <a:t>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dirty="0">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8415528"/>
                  </a:ext>
                </a:extLst>
              </a:tr>
            </a:tbl>
          </a:graphicData>
        </a:graphic>
      </p:graphicFrame>
      <p:graphicFrame>
        <p:nvGraphicFramePr>
          <p:cNvPr id="9" name="Table 8"/>
          <p:cNvGraphicFramePr>
            <a:graphicFrameLocks noGrp="1"/>
          </p:cNvGraphicFramePr>
          <p:nvPr>
            <p:extLst/>
          </p:nvPr>
        </p:nvGraphicFramePr>
        <p:xfrm>
          <a:off x="6152606" y="3171007"/>
          <a:ext cx="2165716" cy="1703070"/>
        </p:xfrm>
        <a:graphic>
          <a:graphicData uri="http://schemas.openxmlformats.org/drawingml/2006/table">
            <a:tbl>
              <a:tblPr/>
              <a:tblGrid>
                <a:gridCol w="1104957">
                  <a:extLst>
                    <a:ext uri="{9D8B030D-6E8A-4147-A177-3AD203B41FA5}">
                      <a16:colId xmlns:a16="http://schemas.microsoft.com/office/drawing/2014/main" val="930781319"/>
                    </a:ext>
                  </a:extLst>
                </a:gridCol>
                <a:gridCol w="1060759">
                  <a:extLst>
                    <a:ext uri="{9D8B030D-6E8A-4147-A177-3AD203B41FA5}">
                      <a16:colId xmlns:a16="http://schemas.microsoft.com/office/drawing/2014/main" val="650467322"/>
                    </a:ext>
                  </a:extLst>
                </a:gridCol>
              </a:tblGrid>
              <a:tr h="266700">
                <a:tc>
                  <a:txBody>
                    <a:bodyPr/>
                    <a:lstStyle/>
                    <a:p>
                      <a:pPr algn="l" fontAlgn="ctr"/>
                      <a:r>
                        <a:rPr lang="sv-SE" sz="1800" b="0" i="0" u="none" strike="noStrike">
                          <a:solidFill>
                            <a:srgbClr val="000000"/>
                          </a:solidFill>
                          <a:effectLst/>
                          <a:latin typeface="Calibri" panose="020F0502020204030204" pitchFamily="34" charset="0"/>
                        </a:rPr>
                        <a:t>teacher_id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800" b="0" i="0" u="none" strike="noStrike">
                          <a:solidFill>
                            <a:srgbClr val="000000"/>
                          </a:solidFill>
                          <a:effectLst/>
                          <a:latin typeface="Calibri" panose="020F0502020204030204" pitchFamily="34" charset="0"/>
                        </a:rPr>
                        <a:t>subject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187452519"/>
                  </a:ext>
                </a:extLst>
              </a:tr>
              <a:tr h="266700">
                <a:tc>
                  <a:txBody>
                    <a:bodyPr/>
                    <a:lstStyle/>
                    <a:p>
                      <a:pPr algn="r" fontAlgn="ctr"/>
                      <a:r>
                        <a:rPr lang="sv-SE" sz="1800" b="0" i="0" u="none" strike="noStrike" dirty="0">
                          <a:solidFill>
                            <a:srgbClr val="000000"/>
                          </a:solidFill>
                          <a:effectLst/>
                          <a:latin typeface="Calibri" panose="020F0502020204030204" pitchFamily="34" charset="0"/>
                        </a:rPr>
                        <a:t>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Maths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9850248"/>
                  </a:ext>
                </a:extLst>
              </a:tr>
              <a:tr h="266700">
                <a:tc>
                  <a:txBody>
                    <a:bodyPr/>
                    <a:lstStyle/>
                    <a:p>
                      <a:pPr algn="r" fontAlgn="ctr"/>
                      <a:r>
                        <a:rPr lang="sv-SE" sz="1800" b="0" i="0" u="none" strike="noStrike">
                          <a:solidFill>
                            <a:srgbClr val="000000"/>
                          </a:solidFill>
                          <a:effectLst/>
                          <a:latin typeface="Calibri" panose="020F0502020204030204" pitchFamily="34" charset="0"/>
                        </a:rPr>
                        <a:t>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Physics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2243332"/>
                  </a:ext>
                </a:extLst>
              </a:tr>
              <a:tr h="266700">
                <a:tc>
                  <a:txBody>
                    <a:bodyPr/>
                    <a:lstStyle/>
                    <a:p>
                      <a:pPr algn="r" fontAlgn="ctr"/>
                      <a:r>
                        <a:rPr lang="sv-SE" sz="1800" b="0" i="0" u="none" strike="noStrike">
                          <a:solidFill>
                            <a:srgbClr val="000000"/>
                          </a:solidFill>
                          <a:effectLst/>
                          <a:latin typeface="Calibri" panose="020F0502020204030204" pitchFamily="34" charset="0"/>
                        </a:rPr>
                        <a:t>222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Biology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556522"/>
                  </a:ext>
                </a:extLst>
              </a:tr>
              <a:tr h="266700">
                <a:tc>
                  <a:txBody>
                    <a:bodyPr/>
                    <a:lstStyle/>
                    <a:p>
                      <a:pPr algn="r" fontAlgn="ctr"/>
                      <a:r>
                        <a:rPr lang="sv-SE" sz="1800" b="0" i="0" u="none" strike="noStrike">
                          <a:solidFill>
                            <a:srgbClr val="000000"/>
                          </a:solidFill>
                          <a:effectLst/>
                          <a:latin typeface="Calibri" panose="020F0502020204030204" pitchFamily="34" charset="0"/>
                        </a:rPr>
                        <a:t>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Physics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465080"/>
                  </a:ext>
                </a:extLst>
              </a:tr>
              <a:tr h="266700">
                <a:tc>
                  <a:txBody>
                    <a:bodyPr/>
                    <a:lstStyle/>
                    <a:p>
                      <a:pPr algn="r" fontAlgn="ctr"/>
                      <a:r>
                        <a:rPr lang="sv-SE" sz="1800" b="0" i="0" u="none" strike="noStrike">
                          <a:solidFill>
                            <a:srgbClr val="000000"/>
                          </a:solidFill>
                          <a:effectLst/>
                          <a:latin typeface="Calibri" panose="020F0502020204030204" pitchFamily="34" charset="0"/>
                        </a:rPr>
                        <a:t>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669531"/>
                  </a:ext>
                </a:extLst>
              </a:tr>
            </a:tbl>
          </a:graphicData>
        </a:graphic>
      </p:graphicFrame>
    </p:spTree>
    <p:extLst>
      <p:ext uri="{BB962C8B-B14F-4D97-AF65-F5344CB8AC3E}">
        <p14:creationId xmlns:p14="http://schemas.microsoft.com/office/powerpoint/2010/main" val="1249541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77388" y="365125"/>
            <a:ext cx="10515600" cy="1325563"/>
          </a:xfrm>
        </p:spPr>
        <p:txBody>
          <a:bodyPr/>
          <a:lstStyle/>
          <a:p>
            <a:r>
              <a:rPr lang="sv-SE" dirty="0" err="1" smtClean="0"/>
              <a:t>Third</a:t>
            </a:r>
            <a:r>
              <a:rPr lang="sv-SE" dirty="0" smtClean="0"/>
              <a:t> normal </a:t>
            </a:r>
            <a:r>
              <a:rPr lang="sv-SE" dirty="0"/>
              <a:t>form </a:t>
            </a:r>
            <a:r>
              <a:rPr lang="sv-SE" dirty="0" smtClean="0"/>
              <a:t>(3NF</a:t>
            </a:r>
            <a:r>
              <a:rPr lang="sv-SE" dirty="0"/>
              <a:t>)</a:t>
            </a:r>
          </a:p>
        </p:txBody>
      </p:sp>
      <p:sp>
        <p:nvSpPr>
          <p:cNvPr id="3" name="Platshållare för innehåll 2"/>
          <p:cNvSpPr>
            <a:spLocks noGrp="1"/>
          </p:cNvSpPr>
          <p:nvPr>
            <p:ph idx="1"/>
          </p:nvPr>
        </p:nvSpPr>
        <p:spPr>
          <a:xfrm>
            <a:off x="877388" y="1825624"/>
            <a:ext cx="10515600" cy="5032375"/>
          </a:xfrm>
        </p:spPr>
        <p:txBody>
          <a:bodyPr>
            <a:normAutofit/>
          </a:bodyPr>
          <a:lstStyle/>
          <a:p>
            <a:r>
              <a:rPr lang="en-US" dirty="0" smtClean="0"/>
              <a:t>Table </a:t>
            </a:r>
            <a:r>
              <a:rPr lang="en-US" dirty="0"/>
              <a:t>must be in 2NF</a:t>
            </a:r>
          </a:p>
          <a:p>
            <a:r>
              <a:rPr lang="en-US" dirty="0" smtClean="0"/>
              <a:t>Transitive </a:t>
            </a:r>
            <a:r>
              <a:rPr lang="en-US" dirty="0"/>
              <a:t>functional dependency of non-prime attribute on any super key should be </a:t>
            </a:r>
            <a:r>
              <a:rPr lang="en-US" dirty="0" smtClean="0"/>
              <a:t>removed</a:t>
            </a:r>
            <a:r>
              <a:rPr lang="en-US" dirty="0"/>
              <a:t> </a:t>
            </a:r>
            <a:r>
              <a:rPr lang="en-US" dirty="0" smtClean="0"/>
              <a:t>(an </a:t>
            </a:r>
            <a:r>
              <a:rPr lang="en-US" dirty="0"/>
              <a:t>attribute that is not part of any candidate key is known as non-prime </a:t>
            </a:r>
            <a:r>
              <a:rPr lang="en-US" dirty="0" smtClean="0"/>
              <a:t>attribute)</a:t>
            </a:r>
          </a:p>
          <a:p>
            <a:r>
              <a:rPr lang="en-US" dirty="0"/>
              <a:t>Candidate Keys: {</a:t>
            </a:r>
            <a:r>
              <a:rPr lang="en-US" dirty="0" err="1"/>
              <a:t>emp_id</a:t>
            </a:r>
            <a:r>
              <a:rPr lang="en-US" dirty="0" smtClean="0"/>
              <a:t>}</a:t>
            </a:r>
          </a:p>
          <a:p>
            <a:r>
              <a:rPr lang="en-US" dirty="0" smtClean="0"/>
              <a:t>Here </a:t>
            </a:r>
            <a:r>
              <a:rPr lang="en-US" dirty="0" err="1" smtClean="0"/>
              <a:t>emp_state</a:t>
            </a:r>
            <a:r>
              <a:rPr lang="en-US" dirty="0"/>
              <a:t>, </a:t>
            </a:r>
            <a:r>
              <a:rPr lang="en-US" dirty="0" err="1"/>
              <a:t>emp_city</a:t>
            </a:r>
            <a:r>
              <a:rPr lang="en-US" dirty="0"/>
              <a:t> &amp; </a:t>
            </a:r>
            <a:r>
              <a:rPr lang="en-US" dirty="0" smtClean="0"/>
              <a:t/>
            </a:r>
            <a:br>
              <a:rPr lang="en-US" dirty="0" smtClean="0"/>
            </a:br>
            <a:r>
              <a:rPr lang="en-US" dirty="0" err="1" smtClean="0"/>
              <a:t>emp_district</a:t>
            </a:r>
            <a:r>
              <a:rPr lang="en-US" dirty="0" smtClean="0"/>
              <a:t> </a:t>
            </a:r>
            <a:r>
              <a:rPr lang="en-US" dirty="0"/>
              <a:t>dependent on </a:t>
            </a:r>
            <a:r>
              <a:rPr lang="en-US" dirty="0" smtClean="0"/>
              <a:t/>
            </a:r>
            <a:br>
              <a:rPr lang="en-US" dirty="0" smtClean="0"/>
            </a:br>
            <a:r>
              <a:rPr lang="en-US" dirty="0" err="1" smtClean="0"/>
              <a:t>emp_zip</a:t>
            </a:r>
            <a:r>
              <a:rPr lang="en-US" dirty="0"/>
              <a:t>. And, </a:t>
            </a:r>
            <a:r>
              <a:rPr lang="en-US" dirty="0" err="1"/>
              <a:t>emp_zip</a:t>
            </a:r>
            <a:r>
              <a:rPr lang="en-US" dirty="0"/>
              <a:t> is </a:t>
            </a:r>
            <a:r>
              <a:rPr lang="en-US" dirty="0" smtClean="0"/>
              <a:t/>
            </a:r>
            <a:br>
              <a:rPr lang="en-US" dirty="0" smtClean="0"/>
            </a:br>
            <a:r>
              <a:rPr lang="en-US" dirty="0" smtClean="0"/>
              <a:t>dependent </a:t>
            </a:r>
            <a:r>
              <a:rPr lang="en-US" dirty="0"/>
              <a:t>on </a:t>
            </a:r>
            <a:r>
              <a:rPr lang="en-US" dirty="0" err="1"/>
              <a:t>emp_id</a:t>
            </a:r>
            <a:r>
              <a:rPr lang="en-US" dirty="0"/>
              <a:t> that makes non-prime attributes (</a:t>
            </a:r>
            <a:r>
              <a:rPr lang="en-US" dirty="0" err="1"/>
              <a:t>emp_state</a:t>
            </a:r>
            <a:r>
              <a:rPr lang="en-US" dirty="0"/>
              <a:t>, </a:t>
            </a:r>
            <a:r>
              <a:rPr lang="en-US" dirty="0" err="1"/>
              <a:t>emp_city</a:t>
            </a:r>
            <a:r>
              <a:rPr lang="en-US" dirty="0"/>
              <a:t> &amp; </a:t>
            </a:r>
            <a:r>
              <a:rPr lang="en-US" dirty="0" err="1"/>
              <a:t>emp_district</a:t>
            </a:r>
            <a:r>
              <a:rPr lang="en-US" dirty="0"/>
              <a:t>) transitively dependent </a:t>
            </a:r>
            <a:r>
              <a:rPr lang="en-US" dirty="0" smtClean="0"/>
              <a:t>on</a:t>
            </a:r>
            <a:br>
              <a:rPr lang="en-US" dirty="0" smtClean="0"/>
            </a:br>
            <a:r>
              <a:rPr lang="en-US" dirty="0" smtClean="0"/>
              <a:t>super </a:t>
            </a:r>
            <a:r>
              <a:rPr lang="en-US" dirty="0"/>
              <a:t>key (</a:t>
            </a:r>
            <a:r>
              <a:rPr lang="en-US" dirty="0" err="1"/>
              <a:t>emp_id</a:t>
            </a:r>
            <a:r>
              <a:rPr lang="en-US" dirty="0"/>
              <a:t>). This violates the rule of 3NF</a:t>
            </a:r>
          </a:p>
        </p:txBody>
      </p:sp>
      <p:pic>
        <p:nvPicPr>
          <p:cNvPr id="5" name="Nackademin svart.jpg"/>
          <p:cNvPicPr/>
          <p:nvPr/>
        </p:nvPicPr>
        <p:blipFill>
          <a:blip r:embed="rId2">
            <a:extLst/>
          </a:blip>
          <a:stretch>
            <a:fillRect/>
          </a:stretch>
        </p:blipFill>
        <p:spPr>
          <a:xfrm>
            <a:off x="8756472" y="5825297"/>
            <a:ext cx="3064507" cy="351666"/>
          </a:xfrm>
          <a:prstGeom prst="rect">
            <a:avLst/>
          </a:prstGeom>
          <a:ln w="3175">
            <a:miter lim="400000"/>
          </a:ln>
        </p:spPr>
      </p:pic>
      <p:graphicFrame>
        <p:nvGraphicFramePr>
          <p:cNvPr id="7" name="Table 6"/>
          <p:cNvGraphicFramePr>
            <a:graphicFrameLocks noGrp="1"/>
          </p:cNvGraphicFramePr>
          <p:nvPr>
            <p:extLst/>
          </p:nvPr>
        </p:nvGraphicFramePr>
        <p:xfrm>
          <a:off x="6135188" y="3581716"/>
          <a:ext cx="5275035" cy="1520190"/>
        </p:xfrm>
        <a:graphic>
          <a:graphicData uri="http://schemas.openxmlformats.org/drawingml/2006/table">
            <a:tbl>
              <a:tblPr/>
              <a:tblGrid>
                <a:gridCol w="684625">
                  <a:extLst>
                    <a:ext uri="{9D8B030D-6E8A-4147-A177-3AD203B41FA5}">
                      <a16:colId xmlns:a16="http://schemas.microsoft.com/office/drawing/2014/main" val="1805545542"/>
                    </a:ext>
                  </a:extLst>
                </a:gridCol>
                <a:gridCol w="985860">
                  <a:extLst>
                    <a:ext uri="{9D8B030D-6E8A-4147-A177-3AD203B41FA5}">
                      <a16:colId xmlns:a16="http://schemas.microsoft.com/office/drawing/2014/main" val="2661048079"/>
                    </a:ext>
                  </a:extLst>
                </a:gridCol>
                <a:gridCol w="766779">
                  <a:extLst>
                    <a:ext uri="{9D8B030D-6E8A-4147-A177-3AD203B41FA5}">
                      <a16:colId xmlns:a16="http://schemas.microsoft.com/office/drawing/2014/main" val="2723502998"/>
                    </a:ext>
                  </a:extLst>
                </a:gridCol>
                <a:gridCol w="931090">
                  <a:extLst>
                    <a:ext uri="{9D8B030D-6E8A-4147-A177-3AD203B41FA5}">
                      <a16:colId xmlns:a16="http://schemas.microsoft.com/office/drawing/2014/main" val="1065995360"/>
                    </a:ext>
                  </a:extLst>
                </a:gridCol>
                <a:gridCol w="811281">
                  <a:extLst>
                    <a:ext uri="{9D8B030D-6E8A-4147-A177-3AD203B41FA5}">
                      <a16:colId xmlns:a16="http://schemas.microsoft.com/office/drawing/2014/main" val="1880510661"/>
                    </a:ext>
                  </a:extLst>
                </a:gridCol>
                <a:gridCol w="1095400">
                  <a:extLst>
                    <a:ext uri="{9D8B030D-6E8A-4147-A177-3AD203B41FA5}">
                      <a16:colId xmlns:a16="http://schemas.microsoft.com/office/drawing/2014/main" val="821125102"/>
                    </a:ext>
                  </a:extLst>
                </a:gridCol>
              </a:tblGrid>
              <a:tr h="238125">
                <a:tc>
                  <a:txBody>
                    <a:bodyPr/>
                    <a:lstStyle/>
                    <a:p>
                      <a:pPr algn="l" fontAlgn="ctr"/>
                      <a:r>
                        <a:rPr lang="sv-SE" sz="1600" b="0" i="0" u="none" strike="noStrike">
                          <a:solidFill>
                            <a:srgbClr val="000000"/>
                          </a:solidFill>
                          <a:effectLst/>
                          <a:latin typeface="Calibri" panose="020F0502020204030204" pitchFamily="34" charset="0"/>
                        </a:rPr>
                        <a:t>emp_id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emp_zip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dirty="0" err="1">
                          <a:solidFill>
                            <a:srgbClr val="000000"/>
                          </a:solidFill>
                          <a:effectLst/>
                          <a:latin typeface="Calibri" panose="020F0502020204030204" pitchFamily="34" charset="0"/>
                        </a:rPr>
                        <a:t>emp_state</a:t>
                      </a:r>
                      <a:endParaRPr lang="sv-SE"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emp_city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emp_district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42232"/>
                  </a:ext>
                </a:extLst>
              </a:tr>
              <a:tr h="238125">
                <a:tc>
                  <a:txBody>
                    <a:bodyPr/>
                    <a:lstStyle/>
                    <a:p>
                      <a:pPr algn="r" fontAlgn="ctr"/>
                      <a:r>
                        <a:rPr lang="sv-SE" sz="1600" b="0" i="0" u="none" strike="noStrike">
                          <a:solidFill>
                            <a:srgbClr val="000000"/>
                          </a:solidFill>
                          <a:effectLst/>
                          <a:latin typeface="Calibri" panose="020F0502020204030204" pitchFamily="34" charset="0"/>
                        </a:rPr>
                        <a:t>1001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John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282005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UP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Agra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Dayal Bagh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5311528"/>
                  </a:ext>
                </a:extLst>
              </a:tr>
              <a:tr h="238125">
                <a:tc>
                  <a:txBody>
                    <a:bodyPr/>
                    <a:lstStyle/>
                    <a:p>
                      <a:pPr algn="r" fontAlgn="ctr"/>
                      <a:r>
                        <a:rPr lang="sv-SE" sz="1600" b="0" i="0" u="none" strike="noStrike">
                          <a:solidFill>
                            <a:srgbClr val="000000"/>
                          </a:solidFill>
                          <a:effectLst/>
                          <a:latin typeface="Calibri" panose="020F0502020204030204" pitchFamily="34" charset="0"/>
                        </a:rPr>
                        <a:t>1002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Ajeet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222008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M-City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607151"/>
                  </a:ext>
                </a:extLst>
              </a:tr>
              <a:tr h="238125">
                <a:tc>
                  <a:txBody>
                    <a:bodyPr/>
                    <a:lstStyle/>
                    <a:p>
                      <a:pPr algn="r" fontAlgn="ctr"/>
                      <a:r>
                        <a:rPr lang="sv-SE" sz="1600" b="0" i="0" u="none" strike="noStrike">
                          <a:solidFill>
                            <a:srgbClr val="000000"/>
                          </a:solidFill>
                          <a:effectLst/>
                          <a:latin typeface="Calibri" panose="020F0502020204030204" pitchFamily="34" charset="0"/>
                        </a:rPr>
                        <a:t>1006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Lora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282007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Urrapakkam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271141"/>
                  </a:ext>
                </a:extLst>
              </a:tr>
              <a:tr h="238125">
                <a:tc>
                  <a:txBody>
                    <a:bodyPr/>
                    <a:lstStyle/>
                    <a:p>
                      <a:pPr algn="r" fontAlgn="ctr"/>
                      <a:r>
                        <a:rPr lang="sv-SE" sz="1600" b="0" i="0" u="none" strike="noStrike">
                          <a:solidFill>
                            <a:srgbClr val="000000"/>
                          </a:solidFill>
                          <a:effectLst/>
                          <a:latin typeface="Calibri" panose="020F0502020204030204" pitchFamily="34" charset="0"/>
                        </a:rPr>
                        <a:t>1101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Lilly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292008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UK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Pauri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dirty="0" err="1">
                          <a:solidFill>
                            <a:srgbClr val="000000"/>
                          </a:solidFill>
                          <a:effectLst/>
                          <a:latin typeface="Calibri" panose="020F0502020204030204" pitchFamily="34" charset="0"/>
                        </a:rPr>
                        <a:t>Bhagwan</a:t>
                      </a:r>
                      <a:endParaRPr lang="sv-SE"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982302"/>
                  </a:ext>
                </a:extLst>
              </a:tr>
              <a:tr h="238125">
                <a:tc>
                  <a:txBody>
                    <a:bodyPr/>
                    <a:lstStyle/>
                    <a:p>
                      <a:pPr algn="r" fontAlgn="ctr"/>
                      <a:r>
                        <a:rPr lang="sv-SE" sz="1600" b="0" i="0" u="none" strike="noStrike">
                          <a:solidFill>
                            <a:srgbClr val="000000"/>
                          </a:solidFill>
                          <a:effectLst/>
                          <a:latin typeface="Calibri" panose="020F0502020204030204" pitchFamily="34" charset="0"/>
                        </a:rPr>
                        <a:t>1201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Steve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222999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Gwalior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dirty="0" err="1">
                          <a:solidFill>
                            <a:srgbClr val="000000"/>
                          </a:solidFill>
                          <a:effectLst/>
                          <a:latin typeface="Calibri" panose="020F0502020204030204" pitchFamily="34" charset="0"/>
                        </a:rPr>
                        <a:t>Ratan</a:t>
                      </a:r>
                      <a:endParaRPr lang="sv-SE"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0635446"/>
                  </a:ext>
                </a:extLst>
              </a:tr>
            </a:tbl>
          </a:graphicData>
        </a:graphic>
      </p:graphicFrame>
    </p:spTree>
    <p:extLst>
      <p:ext uri="{BB962C8B-B14F-4D97-AF65-F5344CB8AC3E}">
        <p14:creationId xmlns:p14="http://schemas.microsoft.com/office/powerpoint/2010/main" val="2406296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77388" y="365125"/>
            <a:ext cx="10515600" cy="1325563"/>
          </a:xfrm>
        </p:spPr>
        <p:txBody>
          <a:bodyPr/>
          <a:lstStyle/>
          <a:p>
            <a:r>
              <a:rPr lang="sv-SE" dirty="0" err="1" smtClean="0"/>
              <a:t>Third</a:t>
            </a:r>
            <a:r>
              <a:rPr lang="sv-SE" dirty="0" smtClean="0"/>
              <a:t> normal </a:t>
            </a:r>
            <a:r>
              <a:rPr lang="sv-SE" dirty="0"/>
              <a:t>form </a:t>
            </a:r>
            <a:r>
              <a:rPr lang="sv-SE" dirty="0" smtClean="0"/>
              <a:t>(3NF</a:t>
            </a:r>
            <a:r>
              <a:rPr lang="sv-SE" dirty="0"/>
              <a:t>)</a:t>
            </a:r>
          </a:p>
        </p:txBody>
      </p:sp>
      <p:sp>
        <p:nvSpPr>
          <p:cNvPr id="3" name="Platshållare för innehåll 2"/>
          <p:cNvSpPr>
            <a:spLocks noGrp="1"/>
          </p:cNvSpPr>
          <p:nvPr>
            <p:ph idx="1"/>
          </p:nvPr>
        </p:nvSpPr>
        <p:spPr>
          <a:xfrm>
            <a:off x="877388" y="1825624"/>
            <a:ext cx="10515600" cy="5032375"/>
          </a:xfrm>
        </p:spPr>
        <p:txBody>
          <a:bodyPr>
            <a:normAutofit/>
          </a:bodyPr>
          <a:lstStyle/>
          <a:p>
            <a:r>
              <a:rPr lang="en-US" dirty="0"/>
              <a:t>To make this table complies with 3NF we have to break the table into two tables to remove the transitive dependency</a:t>
            </a:r>
            <a:r>
              <a:rPr lang="en-US" dirty="0" smtClean="0"/>
              <a:t>:</a:t>
            </a:r>
          </a:p>
        </p:txBody>
      </p:sp>
      <p:pic>
        <p:nvPicPr>
          <p:cNvPr id="5" name="Nackademin svart.jpg"/>
          <p:cNvPicPr/>
          <p:nvPr/>
        </p:nvPicPr>
        <p:blipFill>
          <a:blip r:embed="rId2">
            <a:extLst/>
          </a:blip>
          <a:stretch>
            <a:fillRect/>
          </a:stretch>
        </p:blipFill>
        <p:spPr>
          <a:xfrm>
            <a:off x="8756472" y="5825297"/>
            <a:ext cx="3064507" cy="351666"/>
          </a:xfrm>
          <a:prstGeom prst="rect">
            <a:avLst/>
          </a:prstGeom>
          <a:ln w="3175">
            <a:miter lim="400000"/>
          </a:ln>
        </p:spPr>
      </p:pic>
      <p:graphicFrame>
        <p:nvGraphicFramePr>
          <p:cNvPr id="7" name="Table 6"/>
          <p:cNvGraphicFramePr>
            <a:graphicFrameLocks noGrp="1"/>
          </p:cNvGraphicFramePr>
          <p:nvPr>
            <p:extLst/>
          </p:nvPr>
        </p:nvGraphicFramePr>
        <p:xfrm>
          <a:off x="642256" y="2957893"/>
          <a:ext cx="5275035" cy="1520190"/>
        </p:xfrm>
        <a:graphic>
          <a:graphicData uri="http://schemas.openxmlformats.org/drawingml/2006/table">
            <a:tbl>
              <a:tblPr/>
              <a:tblGrid>
                <a:gridCol w="684625">
                  <a:extLst>
                    <a:ext uri="{9D8B030D-6E8A-4147-A177-3AD203B41FA5}">
                      <a16:colId xmlns:a16="http://schemas.microsoft.com/office/drawing/2014/main" val="1805545542"/>
                    </a:ext>
                  </a:extLst>
                </a:gridCol>
                <a:gridCol w="985860">
                  <a:extLst>
                    <a:ext uri="{9D8B030D-6E8A-4147-A177-3AD203B41FA5}">
                      <a16:colId xmlns:a16="http://schemas.microsoft.com/office/drawing/2014/main" val="2661048079"/>
                    </a:ext>
                  </a:extLst>
                </a:gridCol>
                <a:gridCol w="766779">
                  <a:extLst>
                    <a:ext uri="{9D8B030D-6E8A-4147-A177-3AD203B41FA5}">
                      <a16:colId xmlns:a16="http://schemas.microsoft.com/office/drawing/2014/main" val="2723502998"/>
                    </a:ext>
                  </a:extLst>
                </a:gridCol>
                <a:gridCol w="931090">
                  <a:extLst>
                    <a:ext uri="{9D8B030D-6E8A-4147-A177-3AD203B41FA5}">
                      <a16:colId xmlns:a16="http://schemas.microsoft.com/office/drawing/2014/main" val="1065995360"/>
                    </a:ext>
                  </a:extLst>
                </a:gridCol>
                <a:gridCol w="811281">
                  <a:extLst>
                    <a:ext uri="{9D8B030D-6E8A-4147-A177-3AD203B41FA5}">
                      <a16:colId xmlns:a16="http://schemas.microsoft.com/office/drawing/2014/main" val="1880510661"/>
                    </a:ext>
                  </a:extLst>
                </a:gridCol>
                <a:gridCol w="1095400">
                  <a:extLst>
                    <a:ext uri="{9D8B030D-6E8A-4147-A177-3AD203B41FA5}">
                      <a16:colId xmlns:a16="http://schemas.microsoft.com/office/drawing/2014/main" val="821125102"/>
                    </a:ext>
                  </a:extLst>
                </a:gridCol>
              </a:tblGrid>
              <a:tr h="238125">
                <a:tc>
                  <a:txBody>
                    <a:bodyPr/>
                    <a:lstStyle/>
                    <a:p>
                      <a:pPr algn="l" fontAlgn="ctr"/>
                      <a:r>
                        <a:rPr lang="sv-SE" sz="1600" b="0" i="0" u="none" strike="noStrike">
                          <a:solidFill>
                            <a:srgbClr val="000000"/>
                          </a:solidFill>
                          <a:effectLst/>
                          <a:latin typeface="Calibri" panose="020F0502020204030204" pitchFamily="34" charset="0"/>
                        </a:rPr>
                        <a:t>emp_id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emp_zip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dirty="0" err="1">
                          <a:solidFill>
                            <a:srgbClr val="000000"/>
                          </a:solidFill>
                          <a:effectLst/>
                          <a:latin typeface="Calibri" panose="020F0502020204030204" pitchFamily="34" charset="0"/>
                        </a:rPr>
                        <a:t>emp_state</a:t>
                      </a:r>
                      <a:endParaRPr lang="sv-SE"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emp_city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emp_district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42232"/>
                  </a:ext>
                </a:extLst>
              </a:tr>
              <a:tr h="238125">
                <a:tc>
                  <a:txBody>
                    <a:bodyPr/>
                    <a:lstStyle/>
                    <a:p>
                      <a:pPr algn="r" fontAlgn="ctr"/>
                      <a:r>
                        <a:rPr lang="sv-SE" sz="1600" b="0" i="0" u="none" strike="noStrike">
                          <a:solidFill>
                            <a:srgbClr val="000000"/>
                          </a:solidFill>
                          <a:effectLst/>
                          <a:latin typeface="Calibri" panose="020F0502020204030204" pitchFamily="34" charset="0"/>
                        </a:rPr>
                        <a:t>1001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John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282005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UP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Agra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Dayal Bagh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5311528"/>
                  </a:ext>
                </a:extLst>
              </a:tr>
              <a:tr h="238125">
                <a:tc>
                  <a:txBody>
                    <a:bodyPr/>
                    <a:lstStyle/>
                    <a:p>
                      <a:pPr algn="r" fontAlgn="ctr"/>
                      <a:r>
                        <a:rPr lang="sv-SE" sz="1600" b="0" i="0" u="none" strike="noStrike">
                          <a:solidFill>
                            <a:srgbClr val="000000"/>
                          </a:solidFill>
                          <a:effectLst/>
                          <a:latin typeface="Calibri" panose="020F0502020204030204" pitchFamily="34" charset="0"/>
                        </a:rPr>
                        <a:t>1002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Ajeet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222008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M-City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607151"/>
                  </a:ext>
                </a:extLst>
              </a:tr>
              <a:tr h="238125">
                <a:tc>
                  <a:txBody>
                    <a:bodyPr/>
                    <a:lstStyle/>
                    <a:p>
                      <a:pPr algn="r" fontAlgn="ctr"/>
                      <a:r>
                        <a:rPr lang="sv-SE" sz="1600" b="0" i="0" u="none" strike="noStrike">
                          <a:solidFill>
                            <a:srgbClr val="000000"/>
                          </a:solidFill>
                          <a:effectLst/>
                          <a:latin typeface="Calibri" panose="020F0502020204030204" pitchFamily="34" charset="0"/>
                        </a:rPr>
                        <a:t>1006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Lora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282007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Urrapakkam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271141"/>
                  </a:ext>
                </a:extLst>
              </a:tr>
              <a:tr h="238125">
                <a:tc>
                  <a:txBody>
                    <a:bodyPr/>
                    <a:lstStyle/>
                    <a:p>
                      <a:pPr algn="r" fontAlgn="ctr"/>
                      <a:r>
                        <a:rPr lang="sv-SE" sz="1600" b="0" i="0" u="none" strike="noStrike">
                          <a:solidFill>
                            <a:srgbClr val="000000"/>
                          </a:solidFill>
                          <a:effectLst/>
                          <a:latin typeface="Calibri" panose="020F0502020204030204" pitchFamily="34" charset="0"/>
                        </a:rPr>
                        <a:t>1101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Lilly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292008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UK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Pauri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dirty="0" err="1">
                          <a:solidFill>
                            <a:srgbClr val="000000"/>
                          </a:solidFill>
                          <a:effectLst/>
                          <a:latin typeface="Calibri" panose="020F0502020204030204" pitchFamily="34" charset="0"/>
                        </a:rPr>
                        <a:t>Bhagwan</a:t>
                      </a:r>
                      <a:endParaRPr lang="sv-SE"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982302"/>
                  </a:ext>
                </a:extLst>
              </a:tr>
              <a:tr h="238125">
                <a:tc>
                  <a:txBody>
                    <a:bodyPr/>
                    <a:lstStyle/>
                    <a:p>
                      <a:pPr algn="r" fontAlgn="ctr"/>
                      <a:r>
                        <a:rPr lang="sv-SE" sz="1600" b="0" i="0" u="none" strike="noStrike">
                          <a:solidFill>
                            <a:srgbClr val="000000"/>
                          </a:solidFill>
                          <a:effectLst/>
                          <a:latin typeface="Calibri" panose="020F0502020204030204" pitchFamily="34" charset="0"/>
                        </a:rPr>
                        <a:t>1201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Steve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222999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Gwalior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dirty="0" err="1">
                          <a:solidFill>
                            <a:srgbClr val="000000"/>
                          </a:solidFill>
                          <a:effectLst/>
                          <a:latin typeface="Calibri" panose="020F0502020204030204" pitchFamily="34" charset="0"/>
                        </a:rPr>
                        <a:t>Ratan</a:t>
                      </a:r>
                      <a:endParaRPr lang="sv-SE"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0635446"/>
                  </a:ext>
                </a:extLst>
              </a:tr>
            </a:tbl>
          </a:graphicData>
        </a:graphic>
      </p:graphicFrame>
      <p:graphicFrame>
        <p:nvGraphicFramePr>
          <p:cNvPr id="6" name="Table 5"/>
          <p:cNvGraphicFramePr>
            <a:graphicFrameLocks noGrp="1"/>
          </p:cNvGraphicFramePr>
          <p:nvPr>
            <p:extLst/>
          </p:nvPr>
        </p:nvGraphicFramePr>
        <p:xfrm>
          <a:off x="642256" y="4867941"/>
          <a:ext cx="2489200" cy="1600200"/>
        </p:xfrm>
        <a:graphic>
          <a:graphicData uri="http://schemas.openxmlformats.org/drawingml/2006/table">
            <a:tbl>
              <a:tblPr/>
              <a:tblGrid>
                <a:gridCol w="698500">
                  <a:extLst>
                    <a:ext uri="{9D8B030D-6E8A-4147-A177-3AD203B41FA5}">
                      <a16:colId xmlns:a16="http://schemas.microsoft.com/office/drawing/2014/main" val="3118337773"/>
                    </a:ext>
                  </a:extLst>
                </a:gridCol>
                <a:gridCol w="1016000">
                  <a:extLst>
                    <a:ext uri="{9D8B030D-6E8A-4147-A177-3AD203B41FA5}">
                      <a16:colId xmlns:a16="http://schemas.microsoft.com/office/drawing/2014/main" val="3345693205"/>
                    </a:ext>
                  </a:extLst>
                </a:gridCol>
                <a:gridCol w="774700">
                  <a:extLst>
                    <a:ext uri="{9D8B030D-6E8A-4147-A177-3AD203B41FA5}">
                      <a16:colId xmlns:a16="http://schemas.microsoft.com/office/drawing/2014/main" val="4054482295"/>
                    </a:ext>
                  </a:extLst>
                </a:gridCol>
              </a:tblGrid>
              <a:tr h="266700">
                <a:tc>
                  <a:txBody>
                    <a:bodyPr/>
                    <a:lstStyle/>
                    <a:p>
                      <a:pPr algn="l" fontAlgn="ctr"/>
                      <a:r>
                        <a:rPr lang="sv-SE" sz="1600" b="0" i="0" u="none" strike="noStrike">
                          <a:solidFill>
                            <a:srgbClr val="000000"/>
                          </a:solidFill>
                          <a:effectLst/>
                          <a:latin typeface="Calibri" panose="020F0502020204030204" pitchFamily="34" charset="0"/>
                        </a:rPr>
                        <a:t>emp_id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emp_zip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375422471"/>
                  </a:ext>
                </a:extLst>
              </a:tr>
              <a:tr h="266700">
                <a:tc>
                  <a:txBody>
                    <a:bodyPr/>
                    <a:lstStyle/>
                    <a:p>
                      <a:pPr algn="r" fontAlgn="ctr"/>
                      <a:r>
                        <a:rPr lang="sv-SE" sz="1600" b="0" i="0" u="none" strike="noStrike">
                          <a:solidFill>
                            <a:srgbClr val="000000"/>
                          </a:solidFill>
                          <a:effectLst/>
                          <a:latin typeface="Calibri" panose="020F0502020204030204" pitchFamily="34" charset="0"/>
                        </a:rPr>
                        <a:t>1001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John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282005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2308609"/>
                  </a:ext>
                </a:extLst>
              </a:tr>
              <a:tr h="266700">
                <a:tc>
                  <a:txBody>
                    <a:bodyPr/>
                    <a:lstStyle/>
                    <a:p>
                      <a:pPr algn="r" fontAlgn="ctr"/>
                      <a:r>
                        <a:rPr lang="sv-SE" sz="1600" b="0" i="0" u="none" strike="noStrike">
                          <a:solidFill>
                            <a:srgbClr val="000000"/>
                          </a:solidFill>
                          <a:effectLst/>
                          <a:latin typeface="Calibri" panose="020F0502020204030204" pitchFamily="34" charset="0"/>
                        </a:rPr>
                        <a:t>1002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Ajeet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222008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340219"/>
                  </a:ext>
                </a:extLst>
              </a:tr>
              <a:tr h="266700">
                <a:tc>
                  <a:txBody>
                    <a:bodyPr/>
                    <a:lstStyle/>
                    <a:p>
                      <a:pPr algn="r" fontAlgn="ctr"/>
                      <a:r>
                        <a:rPr lang="sv-SE" sz="1600" b="0" i="0" u="none" strike="noStrike">
                          <a:solidFill>
                            <a:srgbClr val="000000"/>
                          </a:solidFill>
                          <a:effectLst/>
                          <a:latin typeface="Calibri" panose="020F0502020204030204" pitchFamily="34" charset="0"/>
                        </a:rPr>
                        <a:t>1006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Lora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282007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2538389"/>
                  </a:ext>
                </a:extLst>
              </a:tr>
              <a:tr h="266700">
                <a:tc>
                  <a:txBody>
                    <a:bodyPr/>
                    <a:lstStyle/>
                    <a:p>
                      <a:pPr algn="r" fontAlgn="ctr"/>
                      <a:r>
                        <a:rPr lang="sv-SE" sz="1600" b="0" i="0" u="none" strike="noStrike">
                          <a:solidFill>
                            <a:srgbClr val="000000"/>
                          </a:solidFill>
                          <a:effectLst/>
                          <a:latin typeface="Calibri" panose="020F0502020204030204" pitchFamily="34" charset="0"/>
                        </a:rPr>
                        <a:t>1101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Lilly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a:solidFill>
                            <a:srgbClr val="000000"/>
                          </a:solidFill>
                          <a:effectLst/>
                          <a:latin typeface="Calibri" panose="020F0502020204030204" pitchFamily="34" charset="0"/>
                        </a:rPr>
                        <a:t>292008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719519"/>
                  </a:ext>
                </a:extLst>
              </a:tr>
              <a:tr h="266700">
                <a:tc>
                  <a:txBody>
                    <a:bodyPr/>
                    <a:lstStyle/>
                    <a:p>
                      <a:pPr algn="r" fontAlgn="ctr"/>
                      <a:r>
                        <a:rPr lang="sv-SE" sz="1600" b="0" i="0" u="none" strike="noStrike">
                          <a:solidFill>
                            <a:srgbClr val="000000"/>
                          </a:solidFill>
                          <a:effectLst/>
                          <a:latin typeface="Calibri" panose="020F0502020204030204" pitchFamily="34" charset="0"/>
                        </a:rPr>
                        <a:t>1201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Steve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600" b="0" i="0" u="none" strike="noStrike" dirty="0">
                          <a:solidFill>
                            <a:srgbClr val="000000"/>
                          </a:solidFill>
                          <a:effectLst/>
                          <a:latin typeface="Calibri" panose="020F0502020204030204" pitchFamily="34" charset="0"/>
                        </a:rPr>
                        <a:t>222999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9923045"/>
                  </a:ext>
                </a:extLst>
              </a:tr>
            </a:tbl>
          </a:graphicData>
        </a:graphic>
      </p:graphicFrame>
      <p:graphicFrame>
        <p:nvGraphicFramePr>
          <p:cNvPr id="8" name="Table 7"/>
          <p:cNvGraphicFramePr>
            <a:graphicFrameLocks noGrp="1"/>
          </p:cNvGraphicFramePr>
          <p:nvPr>
            <p:extLst/>
          </p:nvPr>
        </p:nvGraphicFramePr>
        <p:xfrm>
          <a:off x="3892911" y="4867941"/>
          <a:ext cx="3683000" cy="1600200"/>
        </p:xfrm>
        <a:graphic>
          <a:graphicData uri="http://schemas.openxmlformats.org/drawingml/2006/table">
            <a:tbl>
              <a:tblPr/>
              <a:tblGrid>
                <a:gridCol w="774700">
                  <a:extLst>
                    <a:ext uri="{9D8B030D-6E8A-4147-A177-3AD203B41FA5}">
                      <a16:colId xmlns:a16="http://schemas.microsoft.com/office/drawing/2014/main" val="589282321"/>
                    </a:ext>
                  </a:extLst>
                </a:gridCol>
                <a:gridCol w="952500">
                  <a:extLst>
                    <a:ext uri="{9D8B030D-6E8A-4147-A177-3AD203B41FA5}">
                      <a16:colId xmlns:a16="http://schemas.microsoft.com/office/drawing/2014/main" val="3461782991"/>
                    </a:ext>
                  </a:extLst>
                </a:gridCol>
                <a:gridCol w="838200">
                  <a:extLst>
                    <a:ext uri="{9D8B030D-6E8A-4147-A177-3AD203B41FA5}">
                      <a16:colId xmlns:a16="http://schemas.microsoft.com/office/drawing/2014/main" val="1802723069"/>
                    </a:ext>
                  </a:extLst>
                </a:gridCol>
                <a:gridCol w="1117600">
                  <a:extLst>
                    <a:ext uri="{9D8B030D-6E8A-4147-A177-3AD203B41FA5}">
                      <a16:colId xmlns:a16="http://schemas.microsoft.com/office/drawing/2014/main" val="2493834887"/>
                    </a:ext>
                  </a:extLst>
                </a:gridCol>
              </a:tblGrid>
              <a:tr h="266700">
                <a:tc>
                  <a:txBody>
                    <a:bodyPr/>
                    <a:lstStyle/>
                    <a:p>
                      <a:pPr algn="l" fontAlgn="ctr"/>
                      <a:r>
                        <a:rPr lang="sv-SE" sz="1600" b="0" i="0" u="none" strike="noStrike">
                          <a:solidFill>
                            <a:srgbClr val="000000"/>
                          </a:solidFill>
                          <a:effectLst/>
                          <a:latin typeface="Calibri" panose="020F0502020204030204" pitchFamily="34" charset="0"/>
                        </a:rPr>
                        <a:t>emp_zip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emp_state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emp_city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sv-SE" sz="1600" b="0" i="0" u="none" strike="noStrike">
                          <a:solidFill>
                            <a:srgbClr val="000000"/>
                          </a:solidFill>
                          <a:effectLst/>
                          <a:latin typeface="Calibri" panose="020F0502020204030204" pitchFamily="34" charset="0"/>
                        </a:rPr>
                        <a:t>emp_district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665762142"/>
                  </a:ext>
                </a:extLst>
              </a:tr>
              <a:tr h="266700">
                <a:tc>
                  <a:txBody>
                    <a:bodyPr/>
                    <a:lstStyle/>
                    <a:p>
                      <a:pPr algn="r" fontAlgn="ctr"/>
                      <a:r>
                        <a:rPr lang="sv-SE" sz="1600" b="0" i="0" u="none" strike="noStrike">
                          <a:solidFill>
                            <a:srgbClr val="000000"/>
                          </a:solidFill>
                          <a:effectLst/>
                          <a:latin typeface="Calibri" panose="020F0502020204030204" pitchFamily="34" charset="0"/>
                        </a:rPr>
                        <a:t>282005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UP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Agra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Dayal Bagh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610481"/>
                  </a:ext>
                </a:extLst>
              </a:tr>
              <a:tr h="266700">
                <a:tc>
                  <a:txBody>
                    <a:bodyPr/>
                    <a:lstStyle/>
                    <a:p>
                      <a:pPr algn="r" fontAlgn="ctr"/>
                      <a:r>
                        <a:rPr lang="sv-SE" sz="1600" b="0" i="0" u="none" strike="noStrike">
                          <a:solidFill>
                            <a:srgbClr val="000000"/>
                          </a:solidFill>
                          <a:effectLst/>
                          <a:latin typeface="Calibri" panose="020F0502020204030204" pitchFamily="34" charset="0"/>
                        </a:rPr>
                        <a:t>222008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M-City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9256627"/>
                  </a:ext>
                </a:extLst>
              </a:tr>
              <a:tr h="266700">
                <a:tc>
                  <a:txBody>
                    <a:bodyPr/>
                    <a:lstStyle/>
                    <a:p>
                      <a:pPr algn="r" fontAlgn="ctr"/>
                      <a:r>
                        <a:rPr lang="sv-SE" sz="1600" b="0" i="0" u="none" strike="noStrike">
                          <a:solidFill>
                            <a:srgbClr val="000000"/>
                          </a:solidFill>
                          <a:effectLst/>
                          <a:latin typeface="Calibri" panose="020F0502020204030204" pitchFamily="34" charset="0"/>
                        </a:rPr>
                        <a:t>282007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Chennai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Urrapakkam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292276"/>
                  </a:ext>
                </a:extLst>
              </a:tr>
              <a:tr h="266700">
                <a:tc>
                  <a:txBody>
                    <a:bodyPr/>
                    <a:lstStyle/>
                    <a:p>
                      <a:pPr algn="r" fontAlgn="ctr"/>
                      <a:r>
                        <a:rPr lang="sv-SE" sz="1600" b="0" i="0" u="none" strike="noStrike">
                          <a:solidFill>
                            <a:srgbClr val="000000"/>
                          </a:solidFill>
                          <a:effectLst/>
                          <a:latin typeface="Calibri" panose="020F0502020204030204" pitchFamily="34" charset="0"/>
                        </a:rPr>
                        <a:t>292008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UK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Pauri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Bhagwan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5809361"/>
                  </a:ext>
                </a:extLst>
              </a:tr>
              <a:tr h="266700">
                <a:tc>
                  <a:txBody>
                    <a:bodyPr/>
                    <a:lstStyle/>
                    <a:p>
                      <a:pPr algn="r" fontAlgn="ctr"/>
                      <a:r>
                        <a:rPr lang="sv-SE" sz="1600" b="0" i="0" u="none" strike="noStrike">
                          <a:solidFill>
                            <a:srgbClr val="000000"/>
                          </a:solidFill>
                          <a:effectLst/>
                          <a:latin typeface="Calibri" panose="020F0502020204030204" pitchFamily="34" charset="0"/>
                        </a:rPr>
                        <a:t>222999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a:solidFill>
                            <a:srgbClr val="000000"/>
                          </a:solidFill>
                          <a:effectLst/>
                          <a:latin typeface="Calibri" panose="020F0502020204030204" pitchFamily="34" charset="0"/>
                        </a:rPr>
                        <a:t>Gwalior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600" b="0" i="0" u="none" strike="noStrike" dirty="0" err="1">
                          <a:solidFill>
                            <a:srgbClr val="000000"/>
                          </a:solidFill>
                          <a:effectLst/>
                          <a:latin typeface="Calibri" panose="020F0502020204030204" pitchFamily="34" charset="0"/>
                        </a:rPr>
                        <a:t>Ratan</a:t>
                      </a:r>
                      <a:endParaRPr lang="sv-SE"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232124"/>
                  </a:ext>
                </a:extLst>
              </a:tr>
            </a:tbl>
          </a:graphicData>
        </a:graphic>
      </p:graphicFrame>
    </p:spTree>
    <p:extLst>
      <p:ext uri="{BB962C8B-B14F-4D97-AF65-F5344CB8AC3E}">
        <p14:creationId xmlns:p14="http://schemas.microsoft.com/office/powerpoint/2010/main" val="3589758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77388" y="365125"/>
            <a:ext cx="10515600" cy="1325563"/>
          </a:xfrm>
        </p:spPr>
        <p:txBody>
          <a:bodyPr/>
          <a:lstStyle/>
          <a:p>
            <a:r>
              <a:rPr lang="sv-SE" dirty="0" err="1" smtClean="0"/>
              <a:t>Third</a:t>
            </a:r>
            <a:r>
              <a:rPr lang="sv-SE" dirty="0" smtClean="0"/>
              <a:t> normal </a:t>
            </a:r>
            <a:r>
              <a:rPr lang="sv-SE" dirty="0"/>
              <a:t>form </a:t>
            </a:r>
            <a:r>
              <a:rPr lang="sv-SE" dirty="0" smtClean="0"/>
              <a:t>(3NF</a:t>
            </a:r>
            <a:r>
              <a:rPr lang="sv-SE" dirty="0"/>
              <a:t>)</a:t>
            </a:r>
          </a:p>
        </p:txBody>
      </p:sp>
      <p:sp>
        <p:nvSpPr>
          <p:cNvPr id="3" name="Platshållare för innehåll 2"/>
          <p:cNvSpPr>
            <a:spLocks noGrp="1"/>
          </p:cNvSpPr>
          <p:nvPr>
            <p:ph idx="1"/>
          </p:nvPr>
        </p:nvSpPr>
        <p:spPr>
          <a:xfrm>
            <a:off x="877388" y="1825624"/>
            <a:ext cx="10515600" cy="3999673"/>
          </a:xfrm>
        </p:spPr>
        <p:txBody>
          <a:bodyPr>
            <a:normAutofit/>
          </a:bodyPr>
          <a:lstStyle/>
          <a:p>
            <a:r>
              <a:rPr lang="sv-SE" dirty="0"/>
              <a:t>Ibland är det bra att </a:t>
            </a:r>
            <a:r>
              <a:rPr lang="sv-SE" dirty="0" smtClean="0"/>
              <a:t>INTE </a:t>
            </a:r>
            <a:r>
              <a:rPr lang="sv-SE" dirty="0"/>
              <a:t>normalisera. I ett adressregister vill man kanske ha med både postnummer och ort i samma tabell, trots att det egentligen strider mot 3NF</a:t>
            </a:r>
            <a:endParaRPr lang="en-US" dirty="0" smtClean="0"/>
          </a:p>
        </p:txBody>
      </p:sp>
      <p:pic>
        <p:nvPicPr>
          <p:cNvPr id="5" name="Nackademin svart.jpg"/>
          <p:cNvPicPr/>
          <p:nvPr/>
        </p:nvPicPr>
        <p:blipFill>
          <a:blip r:embed="rId2">
            <a:extLst/>
          </a:blip>
          <a:stretch>
            <a:fillRect/>
          </a:stretch>
        </p:blipFill>
        <p:spPr>
          <a:xfrm>
            <a:off x="8756472" y="5825297"/>
            <a:ext cx="3064507" cy="351666"/>
          </a:xfrm>
          <a:prstGeom prst="rect">
            <a:avLst/>
          </a:prstGeom>
          <a:ln w="3175">
            <a:miter lim="400000"/>
          </a:ln>
        </p:spPr>
      </p:pic>
      <p:graphicFrame>
        <p:nvGraphicFramePr>
          <p:cNvPr id="9" name="Table 8"/>
          <p:cNvGraphicFramePr>
            <a:graphicFrameLocks noGrp="1"/>
          </p:cNvGraphicFramePr>
          <p:nvPr>
            <p:extLst/>
          </p:nvPr>
        </p:nvGraphicFramePr>
        <p:xfrm>
          <a:off x="2218689" y="3585460"/>
          <a:ext cx="6115413" cy="1135380"/>
        </p:xfrm>
        <a:graphic>
          <a:graphicData uri="http://schemas.openxmlformats.org/drawingml/2006/table">
            <a:tbl>
              <a:tblPr/>
              <a:tblGrid>
                <a:gridCol w="956935">
                  <a:extLst>
                    <a:ext uri="{9D8B030D-6E8A-4147-A177-3AD203B41FA5}">
                      <a16:colId xmlns:a16="http://schemas.microsoft.com/office/drawing/2014/main" val="1617558139"/>
                    </a:ext>
                  </a:extLst>
                </a:gridCol>
                <a:gridCol w="852270">
                  <a:extLst>
                    <a:ext uri="{9D8B030D-6E8A-4147-A177-3AD203B41FA5}">
                      <a16:colId xmlns:a16="http://schemas.microsoft.com/office/drawing/2014/main" val="365672937"/>
                    </a:ext>
                  </a:extLst>
                </a:gridCol>
                <a:gridCol w="1869014">
                  <a:extLst>
                    <a:ext uri="{9D8B030D-6E8A-4147-A177-3AD203B41FA5}">
                      <a16:colId xmlns:a16="http://schemas.microsoft.com/office/drawing/2014/main" val="921197994"/>
                    </a:ext>
                  </a:extLst>
                </a:gridCol>
                <a:gridCol w="1345690">
                  <a:extLst>
                    <a:ext uri="{9D8B030D-6E8A-4147-A177-3AD203B41FA5}">
                      <a16:colId xmlns:a16="http://schemas.microsoft.com/office/drawing/2014/main" val="2633337495"/>
                    </a:ext>
                  </a:extLst>
                </a:gridCol>
                <a:gridCol w="1091504">
                  <a:extLst>
                    <a:ext uri="{9D8B030D-6E8A-4147-A177-3AD203B41FA5}">
                      <a16:colId xmlns:a16="http://schemas.microsoft.com/office/drawing/2014/main" val="3492353718"/>
                    </a:ext>
                  </a:extLst>
                </a:gridCol>
              </a:tblGrid>
              <a:tr h="266700">
                <a:tc>
                  <a:txBody>
                    <a:bodyPr/>
                    <a:lstStyle/>
                    <a:p>
                      <a:pPr algn="ctr" fontAlgn="ctr"/>
                      <a:r>
                        <a:rPr lang="sv-SE" sz="1800" b="0" i="0" u="none" strike="noStrike">
                          <a:solidFill>
                            <a:srgbClr val="000000"/>
                          </a:solidFill>
                          <a:effectLst/>
                          <a:latin typeface="Calibri" panose="020F0502020204030204" pitchFamily="34" charset="0"/>
                        </a:rPr>
                        <a:t>Nummer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a:solidFill>
                            <a:srgbClr val="000000"/>
                          </a:solidFill>
                          <a:effectLst/>
                          <a:latin typeface="Calibri" panose="020F0502020204030204" pitchFamily="34" charset="0"/>
                        </a:rPr>
                        <a:t>Namn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a:solidFill>
                            <a:srgbClr val="000000"/>
                          </a:solidFill>
                          <a:effectLst/>
                          <a:latin typeface="Calibri" panose="020F0502020204030204" pitchFamily="34" charset="0"/>
                        </a:rPr>
                        <a:t>Gatuadress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a:solidFill>
                            <a:srgbClr val="000000"/>
                          </a:solidFill>
                          <a:effectLst/>
                          <a:latin typeface="Calibri" panose="020F0502020204030204" pitchFamily="34" charset="0"/>
                        </a:rPr>
                        <a:t>Postnummer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dirty="0">
                          <a:solidFill>
                            <a:srgbClr val="000000"/>
                          </a:solidFill>
                          <a:effectLst/>
                          <a:latin typeface="Calibri" panose="020F0502020204030204" pitchFamily="34" charset="0"/>
                        </a:rPr>
                        <a:t>Ortsnamn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007771838"/>
                  </a:ext>
                </a:extLst>
              </a:tr>
              <a:tr h="266700">
                <a:tc>
                  <a:txBody>
                    <a:bodyPr/>
                    <a:lstStyle/>
                    <a:p>
                      <a:pPr algn="r" fontAlgn="ctr"/>
                      <a:r>
                        <a:rPr lang="sv-SE" sz="18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Thomas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Prästgatan 3D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83131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Östersund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076998"/>
                  </a:ext>
                </a:extLst>
              </a:tr>
              <a:tr h="266700">
                <a:tc>
                  <a:txBody>
                    <a:bodyPr/>
                    <a:lstStyle/>
                    <a:p>
                      <a:pPr algn="r" fontAlgn="ctr"/>
                      <a:r>
                        <a:rPr lang="sv-SE" sz="18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Stina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Mårdtorpsgatan 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58248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Linköping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7852033"/>
                  </a:ext>
                </a:extLst>
              </a:tr>
              <a:tr h="266700">
                <a:tc>
                  <a:txBody>
                    <a:bodyPr/>
                    <a:lstStyle/>
                    <a:p>
                      <a:pPr algn="r" fontAlgn="ctr"/>
                      <a:r>
                        <a:rPr lang="sv-SE" sz="18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Jens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Undertorget 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58248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Linköping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1878743"/>
                  </a:ext>
                </a:extLst>
              </a:tr>
            </a:tbl>
          </a:graphicData>
        </a:graphic>
      </p:graphicFrame>
    </p:spTree>
    <p:extLst>
      <p:ext uri="{BB962C8B-B14F-4D97-AF65-F5344CB8AC3E}">
        <p14:creationId xmlns:p14="http://schemas.microsoft.com/office/powerpoint/2010/main" val="62079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Boyce </a:t>
            </a:r>
            <a:r>
              <a:rPr lang="sv-SE" dirty="0" err="1"/>
              <a:t>Codd</a:t>
            </a:r>
            <a:r>
              <a:rPr lang="sv-SE" dirty="0"/>
              <a:t> normal form (BCNF)</a:t>
            </a:r>
          </a:p>
        </p:txBody>
      </p:sp>
      <p:sp>
        <p:nvSpPr>
          <p:cNvPr id="3" name="Platshållare för innehåll 2"/>
          <p:cNvSpPr>
            <a:spLocks noGrp="1"/>
          </p:cNvSpPr>
          <p:nvPr>
            <p:ph idx="1"/>
          </p:nvPr>
        </p:nvSpPr>
        <p:spPr>
          <a:xfrm>
            <a:off x="838200" y="1825625"/>
            <a:ext cx="10515600" cy="4351338"/>
          </a:xfrm>
        </p:spPr>
        <p:txBody>
          <a:bodyPr>
            <a:normAutofit/>
          </a:bodyPr>
          <a:lstStyle/>
          <a:p>
            <a:r>
              <a:rPr lang="en-US" dirty="0" smtClean="0"/>
              <a:t>It </a:t>
            </a:r>
            <a:r>
              <a:rPr lang="en-US" dirty="0"/>
              <a:t>is an advance version of 3NF that’s why it is also referred as 3.5NF</a:t>
            </a:r>
            <a:r>
              <a:rPr lang="en-US" dirty="0" smtClean="0"/>
              <a:t>.</a:t>
            </a:r>
          </a:p>
          <a:p>
            <a:r>
              <a:rPr lang="en-US" dirty="0" smtClean="0"/>
              <a:t>BCNF </a:t>
            </a:r>
            <a:r>
              <a:rPr lang="en-US" dirty="0"/>
              <a:t>is stricter than 3NF. A table complies with BCNF if it is in 3NF and for every functional dependency X-&gt;Y, X should be the super key of the table.</a:t>
            </a:r>
            <a:endParaRPr lang="sv-SE" dirty="0" smtClean="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846819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77388" y="365125"/>
            <a:ext cx="10515600" cy="1325563"/>
          </a:xfrm>
        </p:spPr>
        <p:txBody>
          <a:bodyPr/>
          <a:lstStyle/>
          <a:p>
            <a:r>
              <a:rPr lang="sv-SE" dirty="0"/>
              <a:t>Normaliseringsregler</a:t>
            </a:r>
          </a:p>
        </p:txBody>
      </p:sp>
      <p:sp>
        <p:nvSpPr>
          <p:cNvPr id="3" name="Platshållare för innehåll 2"/>
          <p:cNvSpPr>
            <a:spLocks noGrp="1"/>
          </p:cNvSpPr>
          <p:nvPr>
            <p:ph idx="1"/>
          </p:nvPr>
        </p:nvSpPr>
        <p:spPr>
          <a:xfrm>
            <a:off x="877388" y="1825624"/>
            <a:ext cx="10515600" cy="3999673"/>
          </a:xfrm>
        </p:spPr>
        <p:txBody>
          <a:bodyPr>
            <a:normAutofit/>
          </a:bodyPr>
          <a:lstStyle/>
          <a:p>
            <a:r>
              <a:rPr lang="sv-SE" dirty="0" smtClean="0"/>
              <a:t>Använd teori </a:t>
            </a:r>
            <a:r>
              <a:rPr lang="sv-SE" dirty="0"/>
              <a:t>med förnuft. </a:t>
            </a:r>
            <a:endParaRPr lang="sv-SE" dirty="0" smtClean="0"/>
          </a:p>
          <a:p>
            <a:r>
              <a:rPr lang="sv-SE" dirty="0" smtClean="0"/>
              <a:t>Ibland </a:t>
            </a:r>
            <a:r>
              <a:rPr lang="sv-SE" dirty="0"/>
              <a:t>är det bra att inte normalisera. </a:t>
            </a:r>
            <a:endParaRPr lang="sv-SE" dirty="0" smtClean="0"/>
          </a:p>
          <a:p>
            <a:r>
              <a:rPr lang="sv-SE" dirty="0" smtClean="0"/>
              <a:t>Men </a:t>
            </a:r>
            <a:r>
              <a:rPr lang="sv-SE" dirty="0"/>
              <a:t>om du väljer en lägre normaliseringsgrad bör du ha goda skäl till det, och du bör vara medveten om vilka problem som kan uppstå. När du dokumenterar </a:t>
            </a:r>
            <a:r>
              <a:rPr lang="sv-SE" dirty="0" smtClean="0"/>
              <a:t>bör </a:t>
            </a:r>
            <a:r>
              <a:rPr lang="sv-SE" dirty="0"/>
              <a:t>du sedan ange att du valt en lägre normaliseringsgrad, varför du gjorde det, och vilka problem du förutsett. </a:t>
            </a:r>
            <a:endParaRPr lang="en-US" dirty="0" smtClean="0"/>
          </a:p>
        </p:txBody>
      </p:sp>
      <p:pic>
        <p:nvPicPr>
          <p:cNvPr id="5" name="Nackademin svart.jpg"/>
          <p:cNvPicPr/>
          <p:nvPr/>
        </p:nvPicPr>
        <p:blipFill>
          <a:blip r:embed="rId2">
            <a:extLst/>
          </a:blip>
          <a:stretch>
            <a:fillRect/>
          </a:stretch>
        </p:blipFill>
        <p:spPr>
          <a:xfrm>
            <a:off x="8756472" y="5825297"/>
            <a:ext cx="3064507" cy="351666"/>
          </a:xfrm>
          <a:prstGeom prst="rect">
            <a:avLst/>
          </a:prstGeom>
          <a:ln w="3175">
            <a:miter lim="400000"/>
          </a:ln>
        </p:spPr>
      </p:pic>
    </p:spTree>
    <p:extLst>
      <p:ext uri="{BB962C8B-B14F-4D97-AF65-F5344CB8AC3E}">
        <p14:creationId xmlns:p14="http://schemas.microsoft.com/office/powerpoint/2010/main" val="3951014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v-SE"/>
          </a:p>
        </p:txBody>
      </p:sp>
      <p:sp>
        <p:nvSpPr>
          <p:cNvPr id="3" name="Content Placeholder 2"/>
          <p:cNvSpPr>
            <a:spLocks noGrp="1"/>
          </p:cNvSpPr>
          <p:nvPr>
            <p:ph idx="1"/>
          </p:nvPr>
        </p:nvSpPr>
        <p:spPr/>
        <p:txBody>
          <a:bodyPr/>
          <a:lstStyle/>
          <a:p>
            <a:endParaRPr lang="sv-SE"/>
          </a:p>
        </p:txBody>
      </p:sp>
    </p:spTree>
    <p:extLst>
      <p:ext uri="{BB962C8B-B14F-4D97-AF65-F5344CB8AC3E}">
        <p14:creationId xmlns:p14="http://schemas.microsoft.com/office/powerpoint/2010/main" val="26866745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wing </a:t>
            </a:r>
            <a:r>
              <a:rPr lang="en-US" dirty="0"/>
              <a:t>cartoon what the customer </a:t>
            </a:r>
            <a:r>
              <a:rPr lang="en-US" dirty="0" smtClean="0"/>
              <a:t>wanted</a:t>
            </a:r>
            <a:endParaRPr lang="sv-SE"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8011" y="0"/>
            <a:ext cx="9144000" cy="6858000"/>
          </a:xfrm>
        </p:spPr>
      </p:pic>
    </p:spTree>
    <p:extLst>
      <p:ext uri="{BB962C8B-B14F-4D97-AF65-F5344CB8AC3E}">
        <p14:creationId xmlns:p14="http://schemas.microsoft.com/office/powerpoint/2010/main" val="24292895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blind man and the elephant</a:t>
            </a:r>
            <a:endParaRPr lang="sv-S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8649" y="1596596"/>
            <a:ext cx="7043351" cy="5174907"/>
          </a:xfrm>
        </p:spPr>
      </p:pic>
      <p:pic>
        <p:nvPicPr>
          <p:cNvPr id="6" name="Picture 5"/>
          <p:cNvPicPr>
            <a:picLocks noChangeAspect="1"/>
          </p:cNvPicPr>
          <p:nvPr/>
        </p:nvPicPr>
        <p:blipFill>
          <a:blip r:embed="rId4"/>
          <a:stretch>
            <a:fillRect/>
          </a:stretch>
        </p:blipFill>
        <p:spPr>
          <a:xfrm>
            <a:off x="0" y="1690688"/>
            <a:ext cx="5148649" cy="4998480"/>
          </a:xfrm>
          <a:prstGeom prst="rect">
            <a:avLst/>
          </a:prstGeom>
        </p:spPr>
      </p:pic>
    </p:spTree>
    <p:extLst>
      <p:ext uri="{BB962C8B-B14F-4D97-AF65-F5344CB8AC3E}">
        <p14:creationId xmlns:p14="http://schemas.microsoft.com/office/powerpoint/2010/main" val="6659477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Traditional</a:t>
            </a:r>
            <a:r>
              <a:rPr lang="sv-SE" dirty="0" smtClean="0"/>
              <a:t> design </a:t>
            </a:r>
            <a:r>
              <a:rPr lang="sv-SE" dirty="0" err="1" smtClean="0"/>
              <a:t>methods</a:t>
            </a:r>
            <a:r>
              <a:rPr lang="sv-SE" dirty="0" smtClean="0"/>
              <a:t>, part 1</a:t>
            </a:r>
            <a:endParaRPr lang="sv-SE" dirty="0"/>
          </a:p>
        </p:txBody>
      </p:sp>
      <p:sp>
        <p:nvSpPr>
          <p:cNvPr id="3" name="Platshållare för innehåll 2"/>
          <p:cNvSpPr>
            <a:spLocks noGrp="1"/>
          </p:cNvSpPr>
          <p:nvPr>
            <p:ph idx="1"/>
          </p:nvPr>
        </p:nvSpPr>
        <p:spPr/>
        <p:txBody>
          <a:bodyPr>
            <a:normAutofit/>
          </a:bodyPr>
          <a:lstStyle/>
          <a:p>
            <a:r>
              <a:rPr lang="sv-SE" dirty="0" err="1" smtClean="0"/>
              <a:t>Requirements</a:t>
            </a:r>
            <a:r>
              <a:rPr lang="sv-SE" dirty="0" smtClean="0"/>
              <a:t> </a:t>
            </a:r>
            <a:r>
              <a:rPr lang="sv-SE" dirty="0" err="1" smtClean="0"/>
              <a:t>analysis</a:t>
            </a:r>
            <a:endParaRPr lang="sv-SE" dirty="0" smtClean="0"/>
          </a:p>
          <a:p>
            <a:pPr lvl="1"/>
            <a:r>
              <a:rPr lang="sv-SE" dirty="0" err="1" smtClean="0"/>
              <a:t>Examining</a:t>
            </a:r>
            <a:r>
              <a:rPr lang="sv-SE" dirty="0" smtClean="0"/>
              <a:t> the business </a:t>
            </a:r>
            <a:r>
              <a:rPr lang="sv-SE" dirty="0" err="1" smtClean="0"/>
              <a:t>being</a:t>
            </a:r>
            <a:r>
              <a:rPr lang="sv-SE" dirty="0" smtClean="0"/>
              <a:t> </a:t>
            </a:r>
            <a:r>
              <a:rPr lang="sv-SE" dirty="0" err="1" smtClean="0"/>
              <a:t>modeled</a:t>
            </a:r>
            <a:endParaRPr lang="sv-SE" dirty="0" smtClean="0"/>
          </a:p>
          <a:p>
            <a:pPr lvl="1"/>
            <a:r>
              <a:rPr lang="sv-SE" dirty="0" err="1" smtClean="0"/>
              <a:t>Interviewing</a:t>
            </a:r>
            <a:r>
              <a:rPr lang="sv-SE" dirty="0" smtClean="0"/>
              <a:t> </a:t>
            </a:r>
            <a:r>
              <a:rPr lang="sv-SE" dirty="0" err="1" smtClean="0"/>
              <a:t>users</a:t>
            </a:r>
            <a:r>
              <a:rPr lang="sv-SE" dirty="0" smtClean="0"/>
              <a:t> and management to </a:t>
            </a:r>
            <a:r>
              <a:rPr lang="sv-SE" dirty="0" err="1" smtClean="0"/>
              <a:t>assess</a:t>
            </a:r>
            <a:r>
              <a:rPr lang="sv-SE" dirty="0" smtClean="0"/>
              <a:t> the </a:t>
            </a:r>
            <a:r>
              <a:rPr lang="sv-SE" dirty="0" err="1" smtClean="0"/>
              <a:t>current</a:t>
            </a:r>
            <a:r>
              <a:rPr lang="sv-SE" dirty="0" smtClean="0"/>
              <a:t> system and to </a:t>
            </a:r>
            <a:r>
              <a:rPr lang="sv-SE" dirty="0" err="1" smtClean="0"/>
              <a:t>analyze</a:t>
            </a:r>
            <a:r>
              <a:rPr lang="sv-SE" dirty="0" smtClean="0"/>
              <a:t> </a:t>
            </a:r>
            <a:r>
              <a:rPr lang="sv-SE" dirty="0" err="1" smtClean="0"/>
              <a:t>future</a:t>
            </a:r>
            <a:r>
              <a:rPr lang="sv-SE" dirty="0" smtClean="0"/>
              <a:t> </a:t>
            </a:r>
            <a:r>
              <a:rPr lang="sv-SE" dirty="0" err="1" smtClean="0"/>
              <a:t>needs</a:t>
            </a:r>
            <a:endParaRPr lang="sv-SE" dirty="0" smtClean="0"/>
          </a:p>
          <a:p>
            <a:pPr lvl="1"/>
            <a:r>
              <a:rPr lang="sv-SE" dirty="0" err="1" smtClean="0"/>
              <a:t>Determining</a:t>
            </a:r>
            <a:r>
              <a:rPr lang="sv-SE" dirty="0" smtClean="0"/>
              <a:t> information </a:t>
            </a:r>
            <a:r>
              <a:rPr lang="sv-SE" dirty="0" err="1" smtClean="0"/>
              <a:t>requirements</a:t>
            </a:r>
            <a:r>
              <a:rPr lang="sv-SE" dirty="0" smtClean="0"/>
              <a:t> for the business at a </a:t>
            </a:r>
            <a:r>
              <a:rPr lang="sv-SE" dirty="0" err="1" smtClean="0"/>
              <a:t>whole</a:t>
            </a:r>
            <a:endParaRPr lang="sv-SE" dirty="0" smtClean="0"/>
          </a:p>
          <a:p>
            <a:r>
              <a:rPr lang="sv-SE" dirty="0" smtClean="0"/>
              <a:t>Data </a:t>
            </a:r>
            <a:r>
              <a:rPr lang="sv-SE" dirty="0" err="1" smtClean="0"/>
              <a:t>modeling</a:t>
            </a:r>
            <a:r>
              <a:rPr lang="sv-SE" dirty="0" smtClean="0"/>
              <a:t> </a:t>
            </a:r>
          </a:p>
          <a:p>
            <a:pPr lvl="1"/>
            <a:r>
              <a:rPr lang="sv-SE" dirty="0" err="1" smtClean="0"/>
              <a:t>Modeling</a:t>
            </a:r>
            <a:r>
              <a:rPr lang="sv-SE" dirty="0" smtClean="0"/>
              <a:t> the </a:t>
            </a:r>
            <a:r>
              <a:rPr lang="sv-SE" dirty="0" err="1" smtClean="0"/>
              <a:t>database</a:t>
            </a:r>
            <a:r>
              <a:rPr lang="sv-SE" dirty="0" smtClean="0"/>
              <a:t> </a:t>
            </a:r>
            <a:r>
              <a:rPr lang="sv-SE" dirty="0" err="1" smtClean="0"/>
              <a:t>structure</a:t>
            </a:r>
            <a:r>
              <a:rPr lang="sv-SE" dirty="0" smtClean="0"/>
              <a:t> </a:t>
            </a:r>
            <a:r>
              <a:rPr lang="sv-SE" dirty="0" err="1" smtClean="0"/>
              <a:t>itself</a:t>
            </a:r>
            <a:r>
              <a:rPr lang="sv-SE" dirty="0" smtClean="0"/>
              <a:t>, </a:t>
            </a:r>
            <a:r>
              <a:rPr lang="sv-SE" dirty="0" err="1" smtClean="0"/>
              <a:t>such</a:t>
            </a:r>
            <a:r>
              <a:rPr lang="sv-SE" dirty="0" smtClean="0"/>
              <a:t> as </a:t>
            </a:r>
            <a:r>
              <a:rPr lang="sv-SE" dirty="0" err="1" smtClean="0"/>
              <a:t>entity</a:t>
            </a:r>
            <a:r>
              <a:rPr lang="sv-SE" dirty="0" smtClean="0"/>
              <a:t> relationship </a:t>
            </a:r>
            <a:r>
              <a:rPr lang="sv-SE" dirty="0" err="1" smtClean="0"/>
              <a:t>diagramming</a:t>
            </a:r>
            <a:r>
              <a:rPr lang="sv-SE" dirty="0" smtClean="0"/>
              <a:t> (ER)</a:t>
            </a:r>
          </a:p>
          <a:p>
            <a:pPr lvl="1"/>
            <a:r>
              <a:rPr lang="sv-SE" dirty="0" err="1" smtClean="0"/>
              <a:t>Semantic</a:t>
            </a:r>
            <a:r>
              <a:rPr lang="sv-SE" dirty="0" smtClean="0"/>
              <a:t> </a:t>
            </a:r>
            <a:r>
              <a:rPr lang="sv-SE" dirty="0" err="1" smtClean="0"/>
              <a:t>object</a:t>
            </a:r>
            <a:r>
              <a:rPr lang="sv-SE" dirty="0" smtClean="0"/>
              <a:t> </a:t>
            </a:r>
            <a:r>
              <a:rPr lang="sv-SE" dirty="0" err="1" smtClean="0"/>
              <a:t>modeling</a:t>
            </a:r>
            <a:r>
              <a:rPr lang="sv-SE" dirty="0" smtClean="0"/>
              <a:t> / </a:t>
            </a:r>
            <a:r>
              <a:rPr lang="sv-SE" dirty="0" err="1" smtClean="0"/>
              <a:t>object</a:t>
            </a:r>
            <a:r>
              <a:rPr lang="sv-SE" dirty="0" smtClean="0"/>
              <a:t> </a:t>
            </a:r>
            <a:r>
              <a:rPr lang="sv-SE" dirty="0" err="1" smtClean="0"/>
              <a:t>role</a:t>
            </a:r>
            <a:r>
              <a:rPr lang="sv-SE" dirty="0" smtClean="0"/>
              <a:t> </a:t>
            </a:r>
            <a:r>
              <a:rPr lang="sv-SE" dirty="0" err="1" smtClean="0"/>
              <a:t>modeling</a:t>
            </a:r>
            <a:r>
              <a:rPr lang="sv-SE" dirty="0" smtClean="0"/>
              <a:t> </a:t>
            </a:r>
            <a:r>
              <a:rPr lang="sv-SE" dirty="0" err="1" smtClean="0"/>
              <a:t>ie</a:t>
            </a:r>
            <a:r>
              <a:rPr lang="sv-SE" dirty="0" smtClean="0"/>
              <a:t> </a:t>
            </a:r>
            <a:r>
              <a:rPr lang="sv-SE" dirty="0" err="1" smtClean="0"/>
              <a:t>visual</a:t>
            </a:r>
            <a:r>
              <a:rPr lang="sv-SE" dirty="0" smtClean="0"/>
              <a:t> </a:t>
            </a:r>
            <a:r>
              <a:rPr lang="sv-SE" dirty="0" err="1" smtClean="0"/>
              <a:t>represention</a:t>
            </a:r>
            <a:r>
              <a:rPr lang="sv-SE" dirty="0" smtClean="0"/>
              <a:t> </a:t>
            </a:r>
            <a:r>
              <a:rPr lang="sv-SE" dirty="0" err="1" smtClean="0"/>
              <a:t>of</a:t>
            </a:r>
            <a:r>
              <a:rPr lang="sv-SE" dirty="0" smtClean="0"/>
              <a:t> </a:t>
            </a:r>
            <a:r>
              <a:rPr lang="sv-SE" dirty="0" err="1" smtClean="0"/>
              <a:t>database</a:t>
            </a:r>
            <a:r>
              <a:rPr lang="sv-SE" dirty="0" smtClean="0"/>
              <a:t> </a:t>
            </a:r>
            <a:r>
              <a:rPr lang="sv-SE" dirty="0" err="1" smtClean="0"/>
              <a:t>structure</a:t>
            </a:r>
            <a:r>
              <a:rPr lang="sv-SE" dirty="0" smtClean="0"/>
              <a:t> (table, relationships, relationship </a:t>
            </a:r>
            <a:r>
              <a:rPr lang="sv-SE" dirty="0" err="1" smtClean="0"/>
              <a:t>characteristics</a:t>
            </a:r>
            <a:r>
              <a:rPr lang="sv-SE" dirty="0" smtClean="0"/>
              <a:t>)</a:t>
            </a:r>
          </a:p>
          <a:p>
            <a:endParaRPr lang="sv-SE" dirty="0"/>
          </a:p>
          <a:p>
            <a:pPr marL="0" indent="0">
              <a:buNone/>
            </a:pP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23034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Traditional</a:t>
            </a:r>
            <a:r>
              <a:rPr lang="sv-SE" dirty="0" smtClean="0"/>
              <a:t> design </a:t>
            </a:r>
            <a:r>
              <a:rPr lang="sv-SE" dirty="0" err="1" smtClean="0"/>
              <a:t>methods</a:t>
            </a:r>
            <a:r>
              <a:rPr lang="sv-SE" dirty="0" smtClean="0"/>
              <a:t>, part 2</a:t>
            </a:r>
            <a:endParaRPr lang="sv-SE" dirty="0"/>
          </a:p>
        </p:txBody>
      </p:sp>
      <p:sp>
        <p:nvSpPr>
          <p:cNvPr id="3" name="Platshållare för innehåll 2"/>
          <p:cNvSpPr>
            <a:spLocks noGrp="1"/>
          </p:cNvSpPr>
          <p:nvPr>
            <p:ph idx="1"/>
          </p:nvPr>
        </p:nvSpPr>
        <p:spPr/>
        <p:txBody>
          <a:bodyPr>
            <a:normAutofit/>
          </a:bodyPr>
          <a:lstStyle/>
          <a:p>
            <a:r>
              <a:rPr lang="sv-SE" dirty="0" err="1" smtClean="0"/>
              <a:t>Normalization</a:t>
            </a:r>
            <a:endParaRPr lang="sv-SE" dirty="0" smtClean="0"/>
          </a:p>
          <a:p>
            <a:pPr lvl="1"/>
            <a:r>
              <a:rPr lang="sv-SE" dirty="0" err="1" smtClean="0"/>
              <a:t>Decomposing</a:t>
            </a:r>
            <a:r>
              <a:rPr lang="sv-SE" dirty="0" smtClean="0"/>
              <a:t> </a:t>
            </a:r>
            <a:r>
              <a:rPr lang="sv-SE" dirty="0" err="1" smtClean="0"/>
              <a:t>large</a:t>
            </a:r>
            <a:r>
              <a:rPr lang="sv-SE" dirty="0" smtClean="0"/>
              <a:t> </a:t>
            </a:r>
            <a:r>
              <a:rPr lang="sv-SE" dirty="0" err="1" smtClean="0"/>
              <a:t>tables</a:t>
            </a:r>
            <a:r>
              <a:rPr lang="sv-SE" dirty="0" smtClean="0"/>
              <a:t> </a:t>
            </a:r>
            <a:r>
              <a:rPr lang="sv-SE" dirty="0" err="1" smtClean="0"/>
              <a:t>into</a:t>
            </a:r>
            <a:r>
              <a:rPr lang="sv-SE" dirty="0" smtClean="0"/>
              <a:t> </a:t>
            </a:r>
            <a:r>
              <a:rPr lang="sv-SE" dirty="0" err="1" smtClean="0"/>
              <a:t>smaller</a:t>
            </a:r>
            <a:r>
              <a:rPr lang="sv-SE" dirty="0" smtClean="0"/>
              <a:t> </a:t>
            </a:r>
            <a:r>
              <a:rPr lang="sv-SE" dirty="0" err="1" smtClean="0"/>
              <a:t>tables</a:t>
            </a:r>
            <a:r>
              <a:rPr lang="sv-SE" dirty="0" smtClean="0"/>
              <a:t> in order to </a:t>
            </a:r>
            <a:r>
              <a:rPr lang="sv-SE" dirty="0" err="1" smtClean="0"/>
              <a:t>eliminate</a:t>
            </a:r>
            <a:r>
              <a:rPr lang="sv-SE" dirty="0" smtClean="0"/>
              <a:t> redundant data and </a:t>
            </a:r>
            <a:r>
              <a:rPr lang="sv-SE" dirty="0" err="1" smtClean="0"/>
              <a:t>duplicate</a:t>
            </a:r>
            <a:r>
              <a:rPr lang="sv-SE" dirty="0" smtClean="0"/>
              <a:t> data</a:t>
            </a:r>
          </a:p>
          <a:p>
            <a:pPr lvl="1"/>
            <a:r>
              <a:rPr lang="sv-SE" dirty="0" err="1" smtClean="0"/>
              <a:t>Avoid</a:t>
            </a:r>
            <a:r>
              <a:rPr lang="sv-SE" dirty="0" smtClean="0"/>
              <a:t> problems </a:t>
            </a:r>
            <a:r>
              <a:rPr lang="sv-SE" dirty="0" err="1" smtClean="0"/>
              <a:t>when</a:t>
            </a:r>
            <a:r>
              <a:rPr lang="sv-SE" dirty="0" smtClean="0"/>
              <a:t> </a:t>
            </a:r>
            <a:r>
              <a:rPr lang="sv-SE" dirty="0" err="1" smtClean="0"/>
              <a:t>inserting</a:t>
            </a:r>
            <a:r>
              <a:rPr lang="sv-SE" dirty="0" smtClean="0"/>
              <a:t>, </a:t>
            </a:r>
            <a:r>
              <a:rPr lang="sv-SE" dirty="0" err="1" smtClean="0"/>
              <a:t>updating</a:t>
            </a:r>
            <a:r>
              <a:rPr lang="sv-SE" dirty="0" smtClean="0"/>
              <a:t> or </a:t>
            </a:r>
            <a:r>
              <a:rPr lang="sv-SE" dirty="0" err="1" smtClean="0"/>
              <a:t>deleting</a:t>
            </a:r>
            <a:r>
              <a:rPr lang="sv-SE" dirty="0" smtClean="0"/>
              <a:t> data</a:t>
            </a:r>
          </a:p>
          <a:p>
            <a:endParaRPr lang="sv-SE" dirty="0"/>
          </a:p>
          <a:p>
            <a:pPr marL="0" indent="0">
              <a:buNone/>
            </a:pP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1296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Designprocess</a:t>
            </a:r>
            <a:endParaRPr lang="sv-SE" dirty="0"/>
          </a:p>
        </p:txBody>
      </p:sp>
      <p:sp>
        <p:nvSpPr>
          <p:cNvPr id="3" name="Content Placeholder 2"/>
          <p:cNvSpPr>
            <a:spLocks noGrp="1"/>
          </p:cNvSpPr>
          <p:nvPr>
            <p:ph idx="1"/>
          </p:nvPr>
        </p:nvSpPr>
        <p:spPr/>
        <p:txBody>
          <a:bodyPr/>
          <a:lstStyle/>
          <a:p>
            <a:r>
              <a:rPr lang="en-US" dirty="0" smtClean="0"/>
              <a:t>“Where shall I begin, please your Majesty?” he asked. “Begin from the beginning.” the King said gravely. “and go on till you come to the end: then stop.”</a:t>
            </a:r>
          </a:p>
          <a:p>
            <a:r>
              <a:rPr lang="en-US" dirty="0" err="1" smtClean="0"/>
              <a:t>Från</a:t>
            </a:r>
            <a:r>
              <a:rPr lang="en-US" dirty="0" smtClean="0"/>
              <a:t> </a:t>
            </a:r>
            <a:r>
              <a:rPr lang="en-US" dirty="0"/>
              <a:t>Alice </a:t>
            </a:r>
            <a:r>
              <a:rPr lang="en-US" dirty="0" err="1"/>
              <a:t>i</a:t>
            </a:r>
            <a:r>
              <a:rPr lang="en-US" dirty="0"/>
              <a:t> </a:t>
            </a:r>
            <a:r>
              <a:rPr lang="en-US" dirty="0" err="1"/>
              <a:t>underlandet</a:t>
            </a:r>
            <a:r>
              <a:rPr lang="en-US" dirty="0"/>
              <a:t> </a:t>
            </a:r>
            <a:r>
              <a:rPr lang="en-US" dirty="0" err="1" smtClean="0"/>
              <a:t>av</a:t>
            </a:r>
            <a:r>
              <a:rPr lang="en-US" dirty="0" smtClean="0"/>
              <a:t> Lewis Carrol</a:t>
            </a:r>
          </a:p>
          <a:p>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45358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Designprocess</a:t>
            </a:r>
            <a:endParaRPr lang="sv-SE" dirty="0"/>
          </a:p>
        </p:txBody>
      </p:sp>
      <p:sp>
        <p:nvSpPr>
          <p:cNvPr id="3" name="Content Placeholder 2"/>
          <p:cNvSpPr>
            <a:spLocks noGrp="1"/>
          </p:cNvSpPr>
          <p:nvPr>
            <p:ph idx="1"/>
          </p:nvPr>
        </p:nvSpPr>
        <p:spPr/>
        <p:txBody>
          <a:bodyPr/>
          <a:lstStyle/>
          <a:p>
            <a:r>
              <a:rPr lang="en-US" dirty="0" err="1" smtClean="0"/>
              <a:t>Datainsamling</a:t>
            </a:r>
            <a:endParaRPr lang="en-US" dirty="0" smtClean="0"/>
          </a:p>
          <a:p>
            <a:r>
              <a:rPr lang="en-US" dirty="0" err="1" smtClean="0"/>
              <a:t>Analys</a:t>
            </a:r>
            <a:endParaRPr lang="en-US" dirty="0" smtClean="0"/>
          </a:p>
          <a:p>
            <a:r>
              <a:rPr lang="en-US" dirty="0" err="1" smtClean="0"/>
              <a:t>Datastrukturer</a:t>
            </a:r>
            <a:endParaRPr lang="en-US" dirty="0" smtClean="0"/>
          </a:p>
          <a:p>
            <a:r>
              <a:rPr lang="en-US" dirty="0" err="1" smtClean="0"/>
              <a:t>Relationer</a:t>
            </a:r>
            <a:r>
              <a:rPr lang="en-US" dirty="0" smtClean="0"/>
              <a:t> </a:t>
            </a:r>
          </a:p>
          <a:p>
            <a:r>
              <a:rPr lang="en-US" dirty="0" err="1" smtClean="0"/>
              <a:t>Regelverk</a:t>
            </a:r>
            <a:endParaRPr lang="en-US" dirty="0" smtClean="0"/>
          </a:p>
          <a:p>
            <a:r>
              <a:rPr lang="en-US" dirty="0" err="1" smtClean="0"/>
              <a:t>Krav</a:t>
            </a:r>
            <a:endParaRPr lang="en-US" dirty="0" smtClean="0"/>
          </a:p>
          <a:p>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73206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Designprocess</a:t>
            </a:r>
            <a:endParaRPr lang="sv-SE" dirty="0"/>
          </a:p>
        </p:txBody>
      </p:sp>
      <p:sp>
        <p:nvSpPr>
          <p:cNvPr id="3" name="Content Placeholder 2"/>
          <p:cNvSpPr>
            <a:spLocks noGrp="1"/>
          </p:cNvSpPr>
          <p:nvPr>
            <p:ph idx="1"/>
          </p:nvPr>
        </p:nvSpPr>
        <p:spPr/>
        <p:txBody>
          <a:bodyPr/>
          <a:lstStyle/>
          <a:p>
            <a:pPr marL="514350" indent="-514350">
              <a:buFont typeface="+mj-lt"/>
              <a:buAutoNum type="arabicPeriod"/>
            </a:pPr>
            <a:r>
              <a:rPr lang="en-US" dirty="0" err="1" smtClean="0"/>
              <a:t>Datainsamling</a:t>
            </a:r>
            <a:r>
              <a:rPr lang="en-US" dirty="0"/>
              <a:t> = </a:t>
            </a:r>
            <a:r>
              <a:rPr lang="en-US" dirty="0" err="1" smtClean="0"/>
              <a:t>intervjuer</a:t>
            </a:r>
            <a:r>
              <a:rPr lang="en-US" dirty="0" smtClean="0"/>
              <a:t> (</a:t>
            </a:r>
            <a:r>
              <a:rPr lang="en-US" dirty="0" err="1" smtClean="0"/>
              <a:t>ibland</a:t>
            </a:r>
            <a:r>
              <a:rPr lang="en-US" dirty="0" smtClean="0"/>
              <a:t> </a:t>
            </a:r>
            <a:r>
              <a:rPr lang="en-US" dirty="0" err="1" smtClean="0"/>
              <a:t>på</a:t>
            </a:r>
            <a:r>
              <a:rPr lang="en-US" dirty="0" smtClean="0"/>
              <a:t> </a:t>
            </a:r>
            <a:r>
              <a:rPr lang="en-US" dirty="0" err="1" smtClean="0"/>
              <a:t>olika</a:t>
            </a:r>
            <a:r>
              <a:rPr lang="en-US" dirty="0" smtClean="0"/>
              <a:t> </a:t>
            </a:r>
            <a:r>
              <a:rPr lang="en-US" dirty="0" err="1" smtClean="0"/>
              <a:t>nivåer</a:t>
            </a:r>
            <a:r>
              <a:rPr lang="en-US" dirty="0" smtClean="0"/>
              <a:t>)</a:t>
            </a:r>
          </a:p>
          <a:p>
            <a:pPr marL="514350" indent="-514350">
              <a:buFont typeface="+mj-lt"/>
              <a:buAutoNum type="arabicPeriod"/>
            </a:pPr>
            <a:r>
              <a:rPr lang="en-US" dirty="0" err="1" smtClean="0"/>
              <a:t>Analys</a:t>
            </a:r>
            <a:r>
              <a:rPr lang="en-US" dirty="0" smtClean="0"/>
              <a:t> = </a:t>
            </a:r>
            <a:r>
              <a:rPr lang="en-US" dirty="0" err="1" smtClean="0"/>
              <a:t>gå</a:t>
            </a:r>
            <a:r>
              <a:rPr lang="en-US" dirty="0" smtClean="0"/>
              <a:t> </a:t>
            </a:r>
            <a:r>
              <a:rPr lang="en-US" dirty="0" err="1" smtClean="0"/>
              <a:t>igenom</a:t>
            </a:r>
            <a:r>
              <a:rPr lang="en-US" dirty="0" smtClean="0"/>
              <a:t> </a:t>
            </a:r>
            <a:r>
              <a:rPr lang="en-US" dirty="0" err="1" smtClean="0"/>
              <a:t>protokoll</a:t>
            </a:r>
            <a:r>
              <a:rPr lang="en-US" dirty="0" smtClean="0"/>
              <a:t> </a:t>
            </a:r>
            <a:r>
              <a:rPr lang="en-US" dirty="0" err="1" smtClean="0"/>
              <a:t>från</a:t>
            </a:r>
            <a:r>
              <a:rPr lang="en-US" dirty="0" smtClean="0"/>
              <a:t> </a:t>
            </a:r>
            <a:r>
              <a:rPr lang="en-US" dirty="0" err="1" smtClean="0"/>
              <a:t>intervjuer</a:t>
            </a:r>
            <a:r>
              <a:rPr lang="en-US" dirty="0" smtClean="0"/>
              <a:t> , </a:t>
            </a:r>
            <a:r>
              <a:rPr lang="en-US" dirty="0" err="1" smtClean="0"/>
              <a:t>kontrollera</a:t>
            </a:r>
            <a:r>
              <a:rPr lang="en-US" dirty="0" smtClean="0"/>
              <a:t> </a:t>
            </a:r>
            <a:r>
              <a:rPr lang="en-US" dirty="0" err="1" smtClean="0"/>
              <a:t>underliggande</a:t>
            </a:r>
            <a:r>
              <a:rPr lang="en-US" dirty="0" smtClean="0"/>
              <a:t> data</a:t>
            </a:r>
          </a:p>
          <a:p>
            <a:pPr marL="514350" indent="-514350">
              <a:buFont typeface="+mj-lt"/>
              <a:buAutoNum type="arabicPeriod"/>
            </a:pPr>
            <a:r>
              <a:rPr lang="en-US" dirty="0" err="1" smtClean="0"/>
              <a:t>Datastrukturer</a:t>
            </a:r>
            <a:r>
              <a:rPr lang="en-US" dirty="0"/>
              <a:t> </a:t>
            </a:r>
            <a:r>
              <a:rPr lang="en-US" dirty="0" smtClean="0"/>
              <a:t>= </a:t>
            </a:r>
            <a:r>
              <a:rPr lang="en-US" dirty="0" err="1"/>
              <a:t>kontrollera</a:t>
            </a:r>
            <a:r>
              <a:rPr lang="en-US" dirty="0"/>
              <a:t> </a:t>
            </a:r>
            <a:r>
              <a:rPr lang="en-US" dirty="0" err="1" smtClean="0"/>
              <a:t>underliggande</a:t>
            </a:r>
            <a:r>
              <a:rPr lang="en-US" dirty="0" smtClean="0"/>
              <a:t> data, design ER, </a:t>
            </a:r>
            <a:r>
              <a:rPr lang="en-US" dirty="0" err="1" smtClean="0"/>
              <a:t>verifiera</a:t>
            </a:r>
            <a:r>
              <a:rPr lang="en-US" dirty="0" smtClean="0"/>
              <a:t> med </a:t>
            </a:r>
            <a:r>
              <a:rPr lang="en-US" dirty="0" err="1" smtClean="0"/>
              <a:t>styrgrupp</a:t>
            </a:r>
            <a:endParaRPr lang="en-US" dirty="0" smtClean="0"/>
          </a:p>
          <a:p>
            <a:pPr marL="514350" indent="-514350">
              <a:buFont typeface="+mj-lt"/>
              <a:buAutoNum type="arabicPeriod"/>
            </a:pPr>
            <a:r>
              <a:rPr lang="en-US" dirty="0" err="1" smtClean="0"/>
              <a:t>Relationer</a:t>
            </a:r>
            <a:r>
              <a:rPr lang="en-US" dirty="0" smtClean="0"/>
              <a:t> = </a:t>
            </a:r>
            <a:r>
              <a:rPr lang="en-US" dirty="0" err="1"/>
              <a:t>designa</a:t>
            </a:r>
            <a:r>
              <a:rPr lang="en-US" dirty="0"/>
              <a:t> </a:t>
            </a:r>
            <a:r>
              <a:rPr lang="en-US" dirty="0" smtClean="0"/>
              <a:t>ER, </a:t>
            </a:r>
            <a:r>
              <a:rPr lang="en-US" dirty="0" err="1"/>
              <a:t>verifiera</a:t>
            </a:r>
            <a:r>
              <a:rPr lang="en-US" dirty="0"/>
              <a:t> med </a:t>
            </a:r>
            <a:r>
              <a:rPr lang="en-US" dirty="0" err="1"/>
              <a:t>styrgrupp</a:t>
            </a:r>
            <a:r>
              <a:rPr lang="en-US" dirty="0" smtClean="0"/>
              <a:t> </a:t>
            </a:r>
          </a:p>
          <a:p>
            <a:pPr marL="514350" indent="-514350">
              <a:buFont typeface="+mj-lt"/>
              <a:buAutoNum type="arabicPeriod"/>
            </a:pPr>
            <a:r>
              <a:rPr lang="en-US" dirty="0" err="1"/>
              <a:t>Regelverk</a:t>
            </a:r>
            <a:r>
              <a:rPr lang="en-US" dirty="0"/>
              <a:t> = </a:t>
            </a:r>
            <a:r>
              <a:rPr lang="en-US" dirty="0" err="1"/>
              <a:t>designa</a:t>
            </a:r>
            <a:r>
              <a:rPr lang="en-US" dirty="0"/>
              <a:t> ER, </a:t>
            </a:r>
            <a:r>
              <a:rPr lang="en-US" dirty="0" err="1"/>
              <a:t>verifiera</a:t>
            </a:r>
            <a:r>
              <a:rPr lang="en-US" dirty="0"/>
              <a:t> med </a:t>
            </a:r>
            <a:r>
              <a:rPr lang="en-US" dirty="0" err="1"/>
              <a:t>styrgrupp</a:t>
            </a:r>
            <a:r>
              <a:rPr lang="en-US" dirty="0"/>
              <a:t> </a:t>
            </a:r>
            <a:endParaRPr lang="en-US" dirty="0" smtClean="0"/>
          </a:p>
          <a:p>
            <a:pPr marL="514350" indent="-514350">
              <a:buFont typeface="+mj-lt"/>
              <a:buAutoNum type="arabicPeriod"/>
            </a:pPr>
            <a:r>
              <a:rPr lang="en-US" dirty="0" err="1" smtClean="0"/>
              <a:t>Krav</a:t>
            </a:r>
            <a:r>
              <a:rPr lang="en-US" dirty="0"/>
              <a:t> = </a:t>
            </a:r>
            <a:r>
              <a:rPr lang="en-US" dirty="0" err="1"/>
              <a:t>designa</a:t>
            </a:r>
            <a:r>
              <a:rPr lang="en-US" dirty="0"/>
              <a:t> ER, </a:t>
            </a:r>
            <a:r>
              <a:rPr lang="en-US" dirty="0" err="1"/>
              <a:t>verifiera</a:t>
            </a:r>
            <a:r>
              <a:rPr lang="en-US" dirty="0"/>
              <a:t> med </a:t>
            </a:r>
            <a:r>
              <a:rPr lang="en-US" dirty="0" err="1"/>
              <a:t>styrgrupp</a:t>
            </a:r>
            <a:r>
              <a:rPr lang="en-US" dirty="0"/>
              <a:t> </a:t>
            </a:r>
            <a:r>
              <a:rPr lang="en-US" dirty="0" smtClean="0"/>
              <a:t>+ </a:t>
            </a:r>
            <a:r>
              <a:rPr lang="en-US" dirty="0" err="1" smtClean="0"/>
              <a:t>gällande</a:t>
            </a:r>
            <a:r>
              <a:rPr lang="en-US" dirty="0" smtClean="0"/>
              <a:t> </a:t>
            </a:r>
            <a:r>
              <a:rPr lang="en-US" dirty="0" err="1" smtClean="0"/>
              <a:t>lagar</a:t>
            </a:r>
            <a:endParaRPr lang="en-US" dirty="0"/>
          </a:p>
          <a:p>
            <a:pPr marL="514350" indent="-514350">
              <a:buFont typeface="+mj-lt"/>
              <a:buAutoNum type="arabicPeriod"/>
            </a:pPr>
            <a:endParaRPr lang="en-US" dirty="0" smtClean="0"/>
          </a:p>
          <a:p>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54205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Bryt mot regler? </a:t>
            </a:r>
            <a:endParaRPr lang="sv-SE" dirty="0"/>
          </a:p>
        </p:txBody>
      </p:sp>
      <p:sp>
        <p:nvSpPr>
          <p:cNvPr id="3" name="Content Placeholder 2"/>
          <p:cNvSpPr>
            <a:spLocks noGrp="1"/>
          </p:cNvSpPr>
          <p:nvPr>
            <p:ph idx="1"/>
          </p:nvPr>
        </p:nvSpPr>
        <p:spPr/>
        <p:txBody>
          <a:bodyPr/>
          <a:lstStyle/>
          <a:p>
            <a:r>
              <a:rPr lang="en-US" dirty="0" err="1" smtClean="0"/>
              <a:t>Gör</a:t>
            </a:r>
            <a:r>
              <a:rPr lang="en-US" dirty="0" smtClean="0"/>
              <a:t> </a:t>
            </a:r>
            <a:r>
              <a:rPr lang="en-US" dirty="0" err="1" smtClean="0"/>
              <a:t>en</a:t>
            </a:r>
            <a:r>
              <a:rPr lang="en-US" dirty="0" smtClean="0"/>
              <a:t> </a:t>
            </a:r>
            <a:r>
              <a:rPr lang="en-US" dirty="0" err="1" smtClean="0"/>
              <a:t>så</a:t>
            </a:r>
            <a:r>
              <a:rPr lang="en-US" dirty="0" smtClean="0"/>
              <a:t> bra design </a:t>
            </a:r>
            <a:r>
              <a:rPr lang="en-US" dirty="0" err="1" smtClean="0"/>
              <a:t>som</a:t>
            </a:r>
            <a:r>
              <a:rPr lang="en-US" dirty="0" smtClean="0"/>
              <a:t> </a:t>
            </a:r>
            <a:r>
              <a:rPr lang="en-US" dirty="0" err="1" smtClean="0"/>
              <a:t>möjligt</a:t>
            </a:r>
            <a:r>
              <a:rPr lang="en-US" dirty="0" smtClean="0"/>
              <a:t> </a:t>
            </a:r>
            <a:r>
              <a:rPr lang="en-US" dirty="0" err="1" smtClean="0"/>
              <a:t>först</a:t>
            </a:r>
            <a:endParaRPr lang="en-US" dirty="0" smtClean="0"/>
          </a:p>
          <a:p>
            <a:r>
              <a:rPr lang="en-US" dirty="0" smtClean="0"/>
              <a:t>Ta </a:t>
            </a:r>
            <a:r>
              <a:rPr lang="en-US" dirty="0" err="1" smtClean="0"/>
              <a:t>kloka</a:t>
            </a:r>
            <a:r>
              <a:rPr lang="en-US" dirty="0" smtClean="0"/>
              <a:t>, </a:t>
            </a:r>
            <a:r>
              <a:rPr lang="en-US" dirty="0" err="1" smtClean="0"/>
              <a:t>eftertänksamma</a:t>
            </a:r>
            <a:r>
              <a:rPr lang="en-US" dirty="0" smtClean="0"/>
              <a:t> </a:t>
            </a:r>
            <a:r>
              <a:rPr lang="en-US" dirty="0" err="1" smtClean="0"/>
              <a:t>beslut</a:t>
            </a:r>
            <a:endParaRPr lang="en-US" dirty="0" smtClean="0"/>
          </a:p>
          <a:p>
            <a:r>
              <a:rPr lang="en-US" dirty="0" err="1" smtClean="0"/>
              <a:t>Har</a:t>
            </a:r>
            <a:r>
              <a:rPr lang="en-US" dirty="0" smtClean="0"/>
              <a:t> du </a:t>
            </a:r>
            <a:r>
              <a:rPr lang="en-US" dirty="0" err="1" smtClean="0"/>
              <a:t>tänkt</a:t>
            </a:r>
            <a:r>
              <a:rPr lang="en-US" dirty="0" smtClean="0"/>
              <a:t> </a:t>
            </a:r>
            <a:r>
              <a:rPr lang="en-US" dirty="0" err="1" smtClean="0"/>
              <a:t>igenom</a:t>
            </a:r>
            <a:r>
              <a:rPr lang="en-US" dirty="0" smtClean="0"/>
              <a:t> </a:t>
            </a:r>
            <a:r>
              <a:rPr lang="en-US" dirty="0" err="1" smtClean="0"/>
              <a:t>följdeffekter</a:t>
            </a:r>
            <a:r>
              <a:rPr lang="en-US" dirty="0" smtClean="0"/>
              <a:t>?</a:t>
            </a:r>
          </a:p>
          <a:p>
            <a:r>
              <a:rPr lang="en-US" dirty="0" err="1" smtClean="0"/>
              <a:t>Dokumentera</a:t>
            </a:r>
            <a:r>
              <a:rPr lang="en-US" dirty="0" smtClean="0"/>
              <a:t> </a:t>
            </a:r>
            <a:r>
              <a:rPr lang="en-US" dirty="0" err="1" smtClean="0"/>
              <a:t>dina</a:t>
            </a:r>
            <a:r>
              <a:rPr lang="en-US" dirty="0" smtClean="0"/>
              <a:t> “</a:t>
            </a:r>
            <a:r>
              <a:rPr lang="en-US" dirty="0" err="1" smtClean="0"/>
              <a:t>brott</a:t>
            </a:r>
            <a:r>
              <a:rPr lang="en-US" dirty="0" smtClean="0"/>
              <a:t>”, </a:t>
            </a:r>
            <a:r>
              <a:rPr lang="en-US" dirty="0" err="1" smtClean="0"/>
              <a:t>förklara</a:t>
            </a:r>
            <a:r>
              <a:rPr lang="en-US" dirty="0" smtClean="0"/>
              <a:t> </a:t>
            </a:r>
            <a:r>
              <a:rPr lang="en-US" dirty="0" err="1" smtClean="0"/>
              <a:t>varför</a:t>
            </a:r>
            <a:r>
              <a:rPr lang="en-US" dirty="0" smtClean="0"/>
              <a:t> du </a:t>
            </a:r>
            <a:r>
              <a:rPr lang="en-US" dirty="0" err="1" smtClean="0"/>
              <a:t>bryter</a:t>
            </a:r>
            <a:r>
              <a:rPr lang="en-US" dirty="0" smtClean="0"/>
              <a:t> mot </a:t>
            </a:r>
            <a:r>
              <a:rPr lang="en-US" dirty="0" err="1" smtClean="0"/>
              <a:t>regler</a:t>
            </a:r>
            <a:endParaRPr lang="en-US" dirty="0" smtClean="0"/>
          </a:p>
          <a:p>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9040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Är</a:t>
            </a:r>
            <a:r>
              <a:rPr lang="en-US" dirty="0"/>
              <a:t> </a:t>
            </a:r>
            <a:r>
              <a:rPr lang="en-US" dirty="0" err="1"/>
              <a:t>det</a:t>
            </a:r>
            <a:r>
              <a:rPr lang="en-US" dirty="0"/>
              <a:t> </a:t>
            </a:r>
            <a:r>
              <a:rPr lang="en-US" dirty="0" err="1" smtClean="0"/>
              <a:t>verkligen</a:t>
            </a:r>
            <a:r>
              <a:rPr lang="en-US" dirty="0" smtClean="0"/>
              <a:t> </a:t>
            </a:r>
            <a:r>
              <a:rPr lang="en-US" dirty="0" err="1" smtClean="0"/>
              <a:t>värt</a:t>
            </a:r>
            <a:r>
              <a:rPr lang="en-US" dirty="0" smtClean="0"/>
              <a:t> </a:t>
            </a:r>
            <a:r>
              <a:rPr lang="en-US" dirty="0" err="1"/>
              <a:t>det</a:t>
            </a:r>
            <a:r>
              <a:rPr lang="en-US" dirty="0" smtClean="0"/>
              <a:t>?</a:t>
            </a:r>
            <a:r>
              <a:rPr lang="sv-SE" dirty="0" smtClean="0"/>
              <a:t> </a:t>
            </a:r>
            <a:endParaRPr lang="sv-SE" dirty="0"/>
          </a:p>
        </p:txBody>
      </p:sp>
      <p:sp>
        <p:nvSpPr>
          <p:cNvPr id="3" name="Content Placeholder 2"/>
          <p:cNvSpPr>
            <a:spLocks noGrp="1"/>
          </p:cNvSpPr>
          <p:nvPr>
            <p:ph idx="1"/>
          </p:nvPr>
        </p:nvSpPr>
        <p:spPr/>
        <p:txBody>
          <a:bodyPr/>
          <a:lstStyle/>
          <a:p>
            <a:r>
              <a:rPr lang="en-US" dirty="0" err="1" smtClean="0"/>
              <a:t>Inkonsekvent</a:t>
            </a:r>
            <a:r>
              <a:rPr lang="en-US" dirty="0" smtClean="0"/>
              <a:t> data</a:t>
            </a:r>
          </a:p>
          <a:p>
            <a:pPr lvl="1"/>
            <a:r>
              <a:rPr lang="en-US" dirty="0" smtClean="0"/>
              <a:t>Om man </a:t>
            </a:r>
            <a:r>
              <a:rPr lang="en-US" dirty="0" err="1" smtClean="0"/>
              <a:t>för</a:t>
            </a:r>
            <a:r>
              <a:rPr lang="en-US" dirty="0" smtClean="0"/>
              <a:t> in </a:t>
            </a:r>
            <a:r>
              <a:rPr lang="en-US" dirty="0" err="1" smtClean="0"/>
              <a:t>onödiga</a:t>
            </a:r>
            <a:r>
              <a:rPr lang="en-US" dirty="0" smtClean="0"/>
              <a:t> </a:t>
            </a:r>
            <a:r>
              <a:rPr lang="en-US" dirty="0" err="1" smtClean="0"/>
              <a:t>fält</a:t>
            </a:r>
            <a:r>
              <a:rPr lang="en-US" dirty="0" smtClean="0"/>
              <a:t> </a:t>
            </a:r>
            <a:r>
              <a:rPr lang="en-US" dirty="0" err="1" smtClean="0"/>
              <a:t>som</a:t>
            </a:r>
            <a:r>
              <a:rPr lang="en-US" dirty="0" smtClean="0"/>
              <a:t> </a:t>
            </a:r>
            <a:r>
              <a:rPr lang="en-US" dirty="0" err="1" smtClean="0"/>
              <a:t>medför</a:t>
            </a:r>
            <a:r>
              <a:rPr lang="en-US" dirty="0" smtClean="0"/>
              <a:t> </a:t>
            </a:r>
            <a:r>
              <a:rPr lang="en-US" dirty="0" err="1" smtClean="0"/>
              <a:t>dubbelt</a:t>
            </a:r>
            <a:r>
              <a:rPr lang="en-US" dirty="0" smtClean="0"/>
              <a:t> data, </a:t>
            </a:r>
            <a:r>
              <a:rPr lang="en-US" dirty="0" err="1" smtClean="0"/>
              <a:t>så</a:t>
            </a:r>
            <a:r>
              <a:rPr lang="en-US" dirty="0" smtClean="0"/>
              <a:t> </a:t>
            </a:r>
            <a:r>
              <a:rPr lang="en-US" dirty="0" err="1" smtClean="0"/>
              <a:t>får</a:t>
            </a:r>
            <a:r>
              <a:rPr lang="en-US" dirty="0" smtClean="0"/>
              <a:t> man </a:t>
            </a:r>
            <a:r>
              <a:rPr lang="en-US" dirty="0" err="1" smtClean="0"/>
              <a:t>alltid</a:t>
            </a:r>
            <a:r>
              <a:rPr lang="en-US" dirty="0" smtClean="0"/>
              <a:t> </a:t>
            </a:r>
            <a:r>
              <a:rPr lang="en-US" dirty="0" err="1" smtClean="0"/>
              <a:t>tänka</a:t>
            </a:r>
            <a:r>
              <a:rPr lang="en-US" dirty="0" smtClean="0"/>
              <a:t> </a:t>
            </a:r>
            <a:r>
              <a:rPr lang="en-US" dirty="0" err="1" smtClean="0"/>
              <a:t>på</a:t>
            </a:r>
            <a:r>
              <a:rPr lang="en-US" dirty="0" smtClean="0"/>
              <a:t> </a:t>
            </a:r>
            <a:r>
              <a:rPr lang="en-US" dirty="0" err="1" smtClean="0"/>
              <a:t>att</a:t>
            </a:r>
            <a:r>
              <a:rPr lang="en-US" dirty="0" smtClean="0"/>
              <a:t> </a:t>
            </a:r>
            <a:r>
              <a:rPr lang="en-US" dirty="0" err="1" smtClean="0"/>
              <a:t>hålla</a:t>
            </a:r>
            <a:r>
              <a:rPr lang="en-US" dirty="0" smtClean="0"/>
              <a:t> </a:t>
            </a:r>
            <a:r>
              <a:rPr lang="en-US" dirty="0" err="1" smtClean="0"/>
              <a:t>flera</a:t>
            </a:r>
            <a:r>
              <a:rPr lang="en-US" dirty="0" smtClean="0"/>
              <a:t> </a:t>
            </a:r>
            <a:r>
              <a:rPr lang="en-US" dirty="0" err="1" smtClean="0"/>
              <a:t>fälten</a:t>
            </a:r>
            <a:r>
              <a:rPr lang="en-US" dirty="0" smtClean="0"/>
              <a:t> </a:t>
            </a:r>
            <a:r>
              <a:rPr lang="en-US" dirty="0" err="1" smtClean="0"/>
              <a:t>i</a:t>
            </a:r>
            <a:r>
              <a:rPr lang="en-US" dirty="0" smtClean="0"/>
              <a:t> </a:t>
            </a:r>
            <a:r>
              <a:rPr lang="en-US" dirty="0" err="1" smtClean="0"/>
              <a:t>synk</a:t>
            </a:r>
            <a:r>
              <a:rPr lang="en-US" dirty="0" smtClean="0"/>
              <a:t> med </a:t>
            </a:r>
            <a:r>
              <a:rPr lang="en-US" dirty="0" err="1" smtClean="0"/>
              <a:t>varandra</a:t>
            </a:r>
            <a:r>
              <a:rPr lang="en-US" dirty="0" smtClean="0"/>
              <a:t>. </a:t>
            </a:r>
            <a:endParaRPr lang="en-US" dirty="0"/>
          </a:p>
          <a:p>
            <a:r>
              <a:rPr lang="en-US" dirty="0" smtClean="0"/>
              <a:t>Redundant data</a:t>
            </a:r>
          </a:p>
          <a:p>
            <a:r>
              <a:rPr lang="en-US" dirty="0" err="1" smtClean="0"/>
              <a:t>Försämrad</a:t>
            </a:r>
            <a:r>
              <a:rPr lang="en-US" dirty="0" smtClean="0"/>
              <a:t> </a:t>
            </a:r>
            <a:r>
              <a:rPr lang="en-US" dirty="0" err="1" smtClean="0"/>
              <a:t>integritet</a:t>
            </a:r>
            <a:endParaRPr lang="en-US" dirty="0" smtClean="0"/>
          </a:p>
          <a:p>
            <a:pPr lvl="1"/>
            <a:r>
              <a:rPr lang="en-US" dirty="0" err="1" smtClean="0"/>
              <a:t>Relationer</a:t>
            </a:r>
            <a:r>
              <a:rPr lang="en-US" dirty="0" smtClean="0"/>
              <a:t> </a:t>
            </a:r>
            <a:r>
              <a:rPr lang="en-US" dirty="0" err="1" smtClean="0"/>
              <a:t>och</a:t>
            </a:r>
            <a:r>
              <a:rPr lang="en-US" dirty="0" smtClean="0"/>
              <a:t> </a:t>
            </a:r>
            <a:r>
              <a:rPr lang="en-US" dirty="0" err="1" smtClean="0"/>
              <a:t>tabell-baserade</a:t>
            </a:r>
            <a:r>
              <a:rPr lang="en-US" dirty="0" smtClean="0"/>
              <a:t> </a:t>
            </a:r>
            <a:r>
              <a:rPr lang="en-US" dirty="0" err="1" smtClean="0"/>
              <a:t>regler</a:t>
            </a:r>
            <a:r>
              <a:rPr lang="en-US" dirty="0" smtClean="0"/>
              <a:t> </a:t>
            </a:r>
            <a:r>
              <a:rPr lang="en-US" dirty="0" err="1" smtClean="0"/>
              <a:t>finns</a:t>
            </a:r>
            <a:r>
              <a:rPr lang="en-US" dirty="0" smtClean="0"/>
              <a:t> </a:t>
            </a:r>
            <a:r>
              <a:rPr lang="en-US" dirty="0" err="1" smtClean="0"/>
              <a:t>av</a:t>
            </a:r>
            <a:r>
              <a:rPr lang="en-US" dirty="0" smtClean="0"/>
              <a:t> </a:t>
            </a:r>
            <a:r>
              <a:rPr lang="en-US" dirty="0" err="1" smtClean="0"/>
              <a:t>en</a:t>
            </a:r>
            <a:r>
              <a:rPr lang="en-US" dirty="0" smtClean="0"/>
              <a:t> </a:t>
            </a:r>
            <a:r>
              <a:rPr lang="en-US" dirty="0" err="1" smtClean="0"/>
              <a:t>anledning</a:t>
            </a:r>
            <a:r>
              <a:rPr lang="en-US" dirty="0" smtClean="0"/>
              <a:t>. Om man </a:t>
            </a:r>
            <a:r>
              <a:rPr lang="en-US" dirty="0" err="1" smtClean="0"/>
              <a:t>medvetet</a:t>
            </a:r>
            <a:r>
              <a:rPr lang="en-US" dirty="0" smtClean="0"/>
              <a:t> </a:t>
            </a:r>
            <a:r>
              <a:rPr lang="en-US" dirty="0" err="1" smtClean="0"/>
              <a:t>bryter</a:t>
            </a:r>
            <a:r>
              <a:rPr lang="en-US" dirty="0" smtClean="0"/>
              <a:t> mot </a:t>
            </a:r>
            <a:r>
              <a:rPr lang="en-US" dirty="0" err="1" smtClean="0"/>
              <a:t>dem</a:t>
            </a:r>
            <a:r>
              <a:rPr lang="en-US" dirty="0" smtClean="0"/>
              <a:t>, </a:t>
            </a:r>
            <a:r>
              <a:rPr lang="en-US" dirty="0" err="1" smtClean="0"/>
              <a:t>så</a:t>
            </a:r>
            <a:r>
              <a:rPr lang="en-US" dirty="0" smtClean="0"/>
              <a:t> </a:t>
            </a:r>
            <a:r>
              <a:rPr lang="en-US" dirty="0" err="1" smtClean="0"/>
              <a:t>måste</a:t>
            </a:r>
            <a:r>
              <a:rPr lang="en-US" dirty="0" smtClean="0"/>
              <a:t> man </a:t>
            </a:r>
            <a:r>
              <a:rPr lang="en-US" dirty="0" err="1" smtClean="0"/>
              <a:t>kompensera</a:t>
            </a:r>
            <a:r>
              <a:rPr lang="en-US" dirty="0" smtClean="0"/>
              <a:t> </a:t>
            </a:r>
            <a:r>
              <a:rPr lang="en-US" dirty="0" err="1" smtClean="0"/>
              <a:t>så</a:t>
            </a:r>
            <a:r>
              <a:rPr lang="en-US" dirty="0" smtClean="0"/>
              <a:t> </a:t>
            </a:r>
            <a:r>
              <a:rPr lang="en-US" dirty="0" err="1" smtClean="0"/>
              <a:t>inte</a:t>
            </a:r>
            <a:r>
              <a:rPr lang="en-US" dirty="0" smtClean="0"/>
              <a:t> </a:t>
            </a:r>
            <a:r>
              <a:rPr lang="en-US" dirty="0" err="1" smtClean="0"/>
              <a:t>innehållet</a:t>
            </a:r>
            <a:r>
              <a:rPr lang="en-US" dirty="0" smtClean="0"/>
              <a:t> </a:t>
            </a:r>
            <a:r>
              <a:rPr lang="en-US" dirty="0" err="1" smtClean="0"/>
              <a:t>tappar</a:t>
            </a:r>
            <a:r>
              <a:rPr lang="en-US" dirty="0" smtClean="0"/>
              <a:t> sin </a:t>
            </a:r>
            <a:r>
              <a:rPr lang="en-US" dirty="0" err="1" smtClean="0"/>
              <a:t>integritet</a:t>
            </a:r>
            <a:r>
              <a:rPr lang="en-US" dirty="0" smtClean="0"/>
              <a:t>.</a:t>
            </a:r>
          </a:p>
          <a:p>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23700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Bryter regler för mer prestanda?</a:t>
            </a:r>
            <a:endParaRPr lang="sv-SE" dirty="0"/>
          </a:p>
        </p:txBody>
      </p:sp>
      <p:sp>
        <p:nvSpPr>
          <p:cNvPr id="3" name="Content Placeholder 2"/>
          <p:cNvSpPr>
            <a:spLocks noGrp="1"/>
          </p:cNvSpPr>
          <p:nvPr>
            <p:ph idx="1"/>
          </p:nvPr>
        </p:nvSpPr>
        <p:spPr/>
        <p:txBody>
          <a:bodyPr/>
          <a:lstStyle/>
          <a:p>
            <a:r>
              <a:rPr lang="sv-SE" dirty="0" smtClean="0"/>
              <a:t>Varför inte uppgradera servern? </a:t>
            </a:r>
          </a:p>
          <a:p>
            <a:r>
              <a:rPr lang="sv-SE" dirty="0" smtClean="0"/>
              <a:t>Går det att göra något åt underliggande operativsystem istället? </a:t>
            </a:r>
          </a:p>
          <a:p>
            <a:r>
              <a:rPr lang="sv-SE" dirty="0" smtClean="0"/>
              <a:t>Se över databasstrukturen en gång till</a:t>
            </a:r>
          </a:p>
          <a:p>
            <a:r>
              <a:rPr lang="sv-SE" dirty="0"/>
              <a:t>Se över </a:t>
            </a:r>
            <a:r>
              <a:rPr lang="sv-SE" dirty="0" smtClean="0"/>
              <a:t>implementationen en </a:t>
            </a:r>
            <a:r>
              <a:rPr lang="sv-SE" dirty="0"/>
              <a:t>gång till</a:t>
            </a:r>
          </a:p>
          <a:p>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40128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Om man ändå bryter mot regler</a:t>
            </a:r>
            <a:endParaRPr lang="sv-SE" dirty="0"/>
          </a:p>
        </p:txBody>
      </p:sp>
      <p:sp>
        <p:nvSpPr>
          <p:cNvPr id="3" name="Content Placeholder 2"/>
          <p:cNvSpPr>
            <a:spLocks noGrp="1"/>
          </p:cNvSpPr>
          <p:nvPr>
            <p:ph idx="1"/>
          </p:nvPr>
        </p:nvSpPr>
        <p:spPr/>
        <p:txBody>
          <a:bodyPr/>
          <a:lstStyle/>
          <a:p>
            <a:r>
              <a:rPr lang="sv-SE" dirty="0" smtClean="0"/>
              <a:t>Du bör tydligt dokumentera varje regel du bryter mot, och vad du gjort istället</a:t>
            </a:r>
          </a:p>
          <a:p>
            <a:r>
              <a:rPr lang="sv-SE" dirty="0" smtClean="0"/>
              <a:t>Alla skäl till ”varför” bör anges</a:t>
            </a:r>
          </a:p>
          <a:p>
            <a:r>
              <a:rPr lang="sv-SE" dirty="0" smtClean="0"/>
              <a:t>Ange vilken eller vilka regler du bryter mot</a:t>
            </a:r>
          </a:p>
          <a:p>
            <a:r>
              <a:rPr lang="sv-SE" dirty="0" smtClean="0"/>
              <a:t>Ange vilken metod du använder eller på vilket sätt du bryter regler?</a:t>
            </a:r>
          </a:p>
          <a:p>
            <a:r>
              <a:rPr lang="sv-SE" dirty="0" smtClean="0"/>
              <a:t>Ange den förväntade effekten, helst både på databasnivå och effekten i applikationen. </a:t>
            </a:r>
            <a:endParaRPr lang="sv-SE" dirty="0"/>
          </a:p>
          <a:p>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03304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v-SE"/>
          </a:p>
        </p:txBody>
      </p:sp>
      <p:sp>
        <p:nvSpPr>
          <p:cNvPr id="3" name="Content Placeholder 2"/>
          <p:cNvSpPr>
            <a:spLocks noGrp="1"/>
          </p:cNvSpPr>
          <p:nvPr>
            <p:ph idx="1"/>
          </p:nvPr>
        </p:nvSpPr>
        <p:spPr/>
        <p:txBody>
          <a:bodyPr/>
          <a:lstStyle/>
          <a:p>
            <a:endParaRPr lang="sv-SE"/>
          </a:p>
        </p:txBody>
      </p:sp>
    </p:spTree>
    <p:extLst>
      <p:ext uri="{BB962C8B-B14F-4D97-AF65-F5344CB8AC3E}">
        <p14:creationId xmlns:p14="http://schemas.microsoft.com/office/powerpoint/2010/main" val="1184998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1"/>
          </p:nvPr>
        </p:nvPicPr>
        <p:blipFill>
          <a:blip r:embed="rId2"/>
          <a:stretch>
            <a:fillRect/>
          </a:stretch>
        </p:blipFill>
        <p:spPr>
          <a:xfrm>
            <a:off x="2115953" y="1592361"/>
            <a:ext cx="8355806" cy="4584602"/>
          </a:xfrm>
          <a:prstGeom prst="rect">
            <a:avLst/>
          </a:prstGeom>
        </p:spPr>
      </p:pic>
      <p:sp>
        <p:nvSpPr>
          <p:cNvPr id="2" name="Rubrik 1"/>
          <p:cNvSpPr>
            <a:spLocks noGrp="1"/>
          </p:cNvSpPr>
          <p:nvPr>
            <p:ph type="title"/>
          </p:nvPr>
        </p:nvSpPr>
        <p:spPr/>
        <p:txBody>
          <a:bodyPr/>
          <a:lstStyle/>
          <a:p>
            <a:r>
              <a:rPr lang="sv-SE" dirty="0"/>
              <a:t>ETL, </a:t>
            </a:r>
            <a:r>
              <a:rPr lang="sv-SE" dirty="0" err="1"/>
              <a:t>Extract</a:t>
            </a:r>
            <a:r>
              <a:rPr lang="sv-SE" dirty="0"/>
              <a:t> Transform </a:t>
            </a:r>
            <a:r>
              <a:rPr lang="sv-SE" dirty="0" err="1"/>
              <a:t>Load</a:t>
            </a:r>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0623623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v-SE"/>
          </a:p>
        </p:txBody>
      </p:sp>
      <p:sp>
        <p:nvSpPr>
          <p:cNvPr id="3" name="Content Placeholder 2"/>
          <p:cNvSpPr>
            <a:spLocks noGrp="1"/>
          </p:cNvSpPr>
          <p:nvPr>
            <p:ph idx="1"/>
          </p:nvPr>
        </p:nvSpPr>
        <p:spPr/>
        <p:txBody>
          <a:bodyPr/>
          <a:lstStyle/>
          <a:p>
            <a:endParaRPr lang="sv-SE"/>
          </a:p>
        </p:txBody>
      </p:sp>
      <p:pic>
        <p:nvPicPr>
          <p:cNvPr id="5" name="Picture 4"/>
          <p:cNvPicPr>
            <a:picLocks noChangeAspect="1"/>
          </p:cNvPicPr>
          <p:nvPr/>
        </p:nvPicPr>
        <p:blipFill>
          <a:blip r:embed="rId3"/>
          <a:stretch>
            <a:fillRect/>
          </a:stretch>
        </p:blipFill>
        <p:spPr>
          <a:xfrm>
            <a:off x="1178379" y="0"/>
            <a:ext cx="9484179" cy="6843400"/>
          </a:xfrm>
          <a:prstGeom prst="rect">
            <a:avLst/>
          </a:prstGeom>
        </p:spPr>
      </p:pic>
    </p:spTree>
    <p:extLst>
      <p:ext uri="{BB962C8B-B14F-4D97-AF65-F5344CB8AC3E}">
        <p14:creationId xmlns:p14="http://schemas.microsoft.com/office/powerpoint/2010/main" val="33418023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v-SE"/>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413" y="0"/>
            <a:ext cx="11697102" cy="6824359"/>
          </a:xfrm>
        </p:spPr>
      </p:pic>
    </p:spTree>
    <p:extLst>
      <p:ext uri="{BB962C8B-B14F-4D97-AF65-F5344CB8AC3E}">
        <p14:creationId xmlns:p14="http://schemas.microsoft.com/office/powerpoint/2010/main" val="16346597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v-SE"/>
          </a:p>
        </p:txBody>
      </p:sp>
      <p:sp>
        <p:nvSpPr>
          <p:cNvPr id="3" name="Content Placeholder 2"/>
          <p:cNvSpPr>
            <a:spLocks noGrp="1"/>
          </p:cNvSpPr>
          <p:nvPr>
            <p:ph idx="1"/>
          </p:nvPr>
        </p:nvSpPr>
        <p:spPr/>
        <p:txBody>
          <a:bodyPr/>
          <a:lstStyle/>
          <a:p>
            <a:endParaRPr lang="sv-SE"/>
          </a:p>
        </p:txBody>
      </p:sp>
      <p:pic>
        <p:nvPicPr>
          <p:cNvPr id="5" name="Picture 4"/>
          <p:cNvPicPr>
            <a:picLocks noChangeAspect="1"/>
          </p:cNvPicPr>
          <p:nvPr/>
        </p:nvPicPr>
        <p:blipFill>
          <a:blip r:embed="rId2"/>
          <a:stretch>
            <a:fillRect/>
          </a:stretch>
        </p:blipFill>
        <p:spPr>
          <a:xfrm>
            <a:off x="1695370" y="0"/>
            <a:ext cx="7723573" cy="6858000"/>
          </a:xfrm>
          <a:prstGeom prst="rect">
            <a:avLst/>
          </a:prstGeom>
        </p:spPr>
      </p:pic>
    </p:spTree>
    <p:extLst>
      <p:ext uri="{BB962C8B-B14F-4D97-AF65-F5344CB8AC3E}">
        <p14:creationId xmlns:p14="http://schemas.microsoft.com/office/powerpoint/2010/main" val="40918504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Skapare av ER</a:t>
            </a:r>
            <a:endParaRPr lang="sv-SE" dirty="0"/>
          </a:p>
        </p:txBody>
      </p:sp>
      <p:sp>
        <p:nvSpPr>
          <p:cNvPr id="3" name="Platshållare för innehåll 2"/>
          <p:cNvSpPr>
            <a:spLocks noGrp="1"/>
          </p:cNvSpPr>
          <p:nvPr>
            <p:ph idx="1"/>
          </p:nvPr>
        </p:nvSpPr>
        <p:spPr>
          <a:xfrm>
            <a:off x="838200" y="1825625"/>
            <a:ext cx="7255476" cy="4351338"/>
          </a:xfrm>
        </p:spPr>
        <p:txBody>
          <a:bodyPr>
            <a:normAutofit/>
          </a:bodyPr>
          <a:lstStyle/>
          <a:p>
            <a:r>
              <a:rPr lang="sv-SE" dirty="0" smtClean="0"/>
              <a:t>Charles Bachman (bild intill) och A.P.G. Brown arbetade med strukturer och databasdesign </a:t>
            </a:r>
            <a:r>
              <a:rPr lang="sv-SE" dirty="0"/>
              <a:t>på </a:t>
            </a:r>
            <a:r>
              <a:rPr lang="sv-SE" dirty="0" smtClean="0"/>
              <a:t>1960-70-talet. </a:t>
            </a:r>
          </a:p>
          <a:p>
            <a:r>
              <a:rPr lang="sv-SE" dirty="0" smtClean="0"/>
              <a:t>Bachman utvecklade en typ av Data </a:t>
            </a:r>
            <a:r>
              <a:rPr lang="sv-SE" dirty="0" err="1" smtClean="0"/>
              <a:t>Structure</a:t>
            </a:r>
            <a:r>
              <a:rPr lang="sv-SE" dirty="0" smtClean="0"/>
              <a:t> Diagram, som fick namnet Bachman Diagram. </a:t>
            </a:r>
          </a:p>
          <a:p>
            <a:r>
              <a:rPr lang="sv-SE" dirty="0" smtClean="0"/>
              <a:t>Brown </a:t>
            </a:r>
            <a:r>
              <a:rPr lang="sv-SE" dirty="0" err="1" smtClean="0"/>
              <a:t>published</a:t>
            </a:r>
            <a:r>
              <a:rPr lang="sv-SE" dirty="0" smtClean="0"/>
              <a:t> </a:t>
            </a:r>
            <a:r>
              <a:rPr lang="sv-SE" dirty="0" err="1" smtClean="0"/>
              <a:t>works</a:t>
            </a:r>
            <a:r>
              <a:rPr lang="sv-SE" dirty="0" smtClean="0"/>
              <a:t> on real-</a:t>
            </a:r>
            <a:r>
              <a:rPr lang="sv-SE" dirty="0" err="1" smtClean="0"/>
              <a:t>world</a:t>
            </a:r>
            <a:r>
              <a:rPr lang="sv-SE" dirty="0" smtClean="0"/>
              <a:t> systems </a:t>
            </a:r>
            <a:r>
              <a:rPr lang="sv-SE" dirty="0" err="1" smtClean="0"/>
              <a:t>modeling</a:t>
            </a:r>
            <a:r>
              <a:rPr lang="sv-SE" dirty="0" smtClean="0"/>
              <a:t>.  </a:t>
            </a:r>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1503" y="1589259"/>
            <a:ext cx="2722297" cy="3402871"/>
          </a:xfrm>
          <a:prstGeom prst="rect">
            <a:avLst/>
          </a:prstGeom>
        </p:spPr>
      </p:pic>
    </p:spTree>
    <p:extLst>
      <p:ext uri="{BB962C8B-B14F-4D97-AF65-F5344CB8AC3E}">
        <p14:creationId xmlns:p14="http://schemas.microsoft.com/office/powerpoint/2010/main" val="3454169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Skapare av ER</a:t>
            </a:r>
            <a:endParaRPr lang="sv-SE" dirty="0"/>
          </a:p>
        </p:txBody>
      </p:sp>
      <p:sp>
        <p:nvSpPr>
          <p:cNvPr id="3" name="Platshållare för innehåll 2"/>
          <p:cNvSpPr>
            <a:spLocks noGrp="1"/>
          </p:cNvSpPr>
          <p:nvPr>
            <p:ph idx="1"/>
          </p:nvPr>
        </p:nvSpPr>
        <p:spPr>
          <a:xfrm>
            <a:off x="838200" y="1825625"/>
            <a:ext cx="7255476" cy="4351338"/>
          </a:xfrm>
        </p:spPr>
        <p:txBody>
          <a:bodyPr>
            <a:normAutofit lnSpcReduction="10000"/>
          </a:bodyPr>
          <a:lstStyle/>
          <a:p>
            <a:r>
              <a:rPr lang="sv-SE" dirty="0" smtClean="0"/>
              <a:t>Peter Chen, numera på Carnegie-Mellon University i Pittsburgh, har fått mest uppmärksamhet när han vidareutvecklade Bachmans arbete med ER-modellen för databasdesign på 1970-talet. </a:t>
            </a:r>
          </a:p>
          <a:p>
            <a:r>
              <a:rPr lang="sv-SE" dirty="0" smtClean="0"/>
              <a:t>Under denna tid arbetade </a:t>
            </a:r>
            <a:r>
              <a:rPr lang="sv-SE" dirty="0"/>
              <a:t>han </a:t>
            </a:r>
            <a:r>
              <a:rPr lang="sv-SE" dirty="0" smtClean="0"/>
              <a:t>som en assisterande professor på </a:t>
            </a:r>
            <a:r>
              <a:rPr lang="sv-SE" dirty="0" err="1" smtClean="0"/>
              <a:t>MIT’s</a:t>
            </a:r>
            <a:r>
              <a:rPr lang="sv-SE" dirty="0" smtClean="0"/>
              <a:t> </a:t>
            </a:r>
            <a:r>
              <a:rPr lang="sv-SE" dirty="0" err="1" smtClean="0"/>
              <a:t>Sloan</a:t>
            </a:r>
            <a:r>
              <a:rPr lang="sv-SE" dirty="0" smtClean="0"/>
              <a:t> </a:t>
            </a:r>
            <a:r>
              <a:rPr lang="sv-SE" dirty="0" err="1" smtClean="0"/>
              <a:t>School</a:t>
            </a:r>
            <a:r>
              <a:rPr lang="sv-SE" dirty="0" smtClean="0"/>
              <a:t> </a:t>
            </a:r>
            <a:r>
              <a:rPr lang="sv-SE" dirty="0" err="1" smtClean="0"/>
              <a:t>of</a:t>
            </a:r>
            <a:r>
              <a:rPr lang="sv-SE" dirty="0" smtClean="0"/>
              <a:t> Management, och 1976 publicerade han “The </a:t>
            </a:r>
            <a:r>
              <a:rPr lang="sv-SE" dirty="0" err="1" smtClean="0"/>
              <a:t>Entity</a:t>
            </a:r>
            <a:r>
              <a:rPr lang="sv-SE" dirty="0" smtClean="0"/>
              <a:t>-Relationship </a:t>
            </a:r>
            <a:r>
              <a:rPr lang="sv-SE" dirty="0" err="1" smtClean="0"/>
              <a:t>Model</a:t>
            </a:r>
            <a:r>
              <a:rPr lang="sv-SE" dirty="0" smtClean="0"/>
              <a:t>: </a:t>
            </a:r>
            <a:r>
              <a:rPr lang="sv-SE" dirty="0" err="1" smtClean="0"/>
              <a:t>Toward</a:t>
            </a:r>
            <a:r>
              <a:rPr lang="sv-SE" dirty="0" smtClean="0"/>
              <a:t> a </a:t>
            </a:r>
            <a:r>
              <a:rPr lang="sv-SE" dirty="0" err="1" smtClean="0"/>
              <a:t>Unified</a:t>
            </a:r>
            <a:r>
              <a:rPr lang="sv-SE" dirty="0" smtClean="0"/>
              <a:t> </a:t>
            </a:r>
            <a:r>
              <a:rPr lang="sv-SE" dirty="0" err="1" smtClean="0"/>
              <a:t>View</a:t>
            </a:r>
            <a:r>
              <a:rPr lang="sv-SE" dirty="0" smtClean="0"/>
              <a:t> </a:t>
            </a:r>
            <a:r>
              <a:rPr lang="sv-SE" dirty="0" err="1" smtClean="0"/>
              <a:t>of</a:t>
            </a:r>
            <a:r>
              <a:rPr lang="sv-SE" dirty="0" smtClean="0"/>
              <a:t> Data.” </a:t>
            </a:r>
            <a:r>
              <a:rPr lang="sv-SE" dirty="0">
                <a:hlinkClick r:id="rId2"/>
              </a:rPr>
              <a:t>http://www.csc.lsu.edu/~chen/pdf/erd-5-pages.pdf</a:t>
            </a:r>
            <a:r>
              <a:rPr lang="sv-SE" dirty="0"/>
              <a:t> </a:t>
            </a:r>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7882" y="1825625"/>
            <a:ext cx="2446638" cy="3244455"/>
          </a:xfrm>
          <a:prstGeom prst="rect">
            <a:avLst/>
          </a:prstGeom>
        </p:spPr>
      </p:pic>
    </p:spTree>
    <p:extLst>
      <p:ext uri="{BB962C8B-B14F-4D97-AF65-F5344CB8AC3E}">
        <p14:creationId xmlns:p14="http://schemas.microsoft.com/office/powerpoint/2010/main" val="666127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Skapare av ER</a:t>
            </a:r>
            <a:endParaRPr lang="sv-SE" dirty="0"/>
          </a:p>
        </p:txBody>
      </p:sp>
      <p:sp>
        <p:nvSpPr>
          <p:cNvPr id="3" name="Platshållare för innehåll 2"/>
          <p:cNvSpPr>
            <a:spLocks noGrp="1"/>
          </p:cNvSpPr>
          <p:nvPr>
            <p:ph idx="1"/>
          </p:nvPr>
        </p:nvSpPr>
        <p:spPr>
          <a:xfrm>
            <a:off x="838200" y="1825625"/>
            <a:ext cx="10515600" cy="4351338"/>
          </a:xfrm>
        </p:spPr>
        <p:txBody>
          <a:bodyPr/>
          <a:lstStyle/>
          <a:p>
            <a:r>
              <a:rPr lang="sv-SE" dirty="0"/>
              <a:t>Det arbete som Chen, Bachman, Brown, Martin tillsammans med andra bidrog </a:t>
            </a:r>
            <a:r>
              <a:rPr lang="sv-SE" dirty="0" smtClean="0"/>
              <a:t>med, </a:t>
            </a:r>
            <a:r>
              <a:rPr lang="sv-SE" dirty="0"/>
              <a:t>är även grunden till utvecklingen av </a:t>
            </a:r>
            <a:r>
              <a:rPr lang="sv-SE" dirty="0" err="1"/>
              <a:t>Unified</a:t>
            </a:r>
            <a:r>
              <a:rPr lang="sv-SE" dirty="0"/>
              <a:t> </a:t>
            </a:r>
            <a:r>
              <a:rPr lang="sv-SE" dirty="0" err="1"/>
              <a:t>Modeling</a:t>
            </a:r>
            <a:r>
              <a:rPr lang="sv-SE" dirty="0"/>
              <a:t> </a:t>
            </a:r>
            <a:r>
              <a:rPr lang="sv-SE" dirty="0" err="1"/>
              <a:t>Language</a:t>
            </a:r>
            <a:r>
              <a:rPr lang="sv-SE" dirty="0"/>
              <a:t> (UML</a:t>
            </a:r>
            <a:r>
              <a:rPr lang="sv-SE" dirty="0" smtClean="0"/>
              <a:t>).</a:t>
            </a:r>
          </a:p>
          <a:p>
            <a:r>
              <a:rPr lang="sv-SE" dirty="0" smtClean="0"/>
              <a:t>Historia om ER = </a:t>
            </a:r>
            <a:r>
              <a:rPr lang="sv-SE" dirty="0" smtClean="0">
                <a:hlinkClick r:id="rId2"/>
              </a:rPr>
              <a:t>http</a:t>
            </a:r>
            <a:r>
              <a:rPr lang="sv-SE" dirty="0">
                <a:hlinkClick r:id="rId2"/>
              </a:rPr>
              <a:t>://www.dataversity.net/a-short-history-of-the-er-diagram-and-information-modeling</a:t>
            </a:r>
            <a:r>
              <a:rPr lang="sv-SE" dirty="0" smtClean="0">
                <a:hlinkClick r:id="rId2"/>
              </a:rPr>
              <a:t>/</a:t>
            </a:r>
            <a:r>
              <a:rPr lang="sv-SE" dirty="0" smtClean="0"/>
              <a:t> </a:t>
            </a:r>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599812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ER inom databasdesign</a:t>
            </a:r>
            <a:endParaRPr lang="sv-SE" dirty="0"/>
          </a:p>
        </p:txBody>
      </p:sp>
      <p:sp>
        <p:nvSpPr>
          <p:cNvPr id="3" name="Platshållare för innehåll 2"/>
          <p:cNvSpPr>
            <a:spLocks noGrp="1"/>
          </p:cNvSpPr>
          <p:nvPr>
            <p:ph idx="1"/>
          </p:nvPr>
        </p:nvSpPr>
        <p:spPr/>
        <p:txBody>
          <a:bodyPr>
            <a:normAutofit/>
          </a:bodyPr>
          <a:lstStyle/>
          <a:p>
            <a:r>
              <a:rPr lang="sv-SE" dirty="0" smtClean="0"/>
              <a:t>ER-diagram används för att modellera och designa relationsdatabaser. </a:t>
            </a:r>
          </a:p>
          <a:p>
            <a:r>
              <a:rPr lang="sv-SE" dirty="0" smtClean="0"/>
              <a:t>Man använder det framförallt i en logisk datamodell, där den beskriver både logisk struktur och affärsregler. </a:t>
            </a:r>
          </a:p>
          <a:p>
            <a:r>
              <a:rPr lang="sv-SE" dirty="0" smtClean="0"/>
              <a:t>Man kan även använda det i en fysisk datamodell, för att beskriva en specifik teknologi som kommer bli implementerad. </a:t>
            </a:r>
          </a:p>
          <a:p>
            <a:r>
              <a:rPr lang="sv-SE" dirty="0" smtClean="0"/>
              <a:t>Inom mjukvaruutveckling kan ett ER-diagram vara användbart i ett initialt skede såsom kravanalysen. </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39377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ER inom felsökning</a:t>
            </a:r>
            <a:endParaRPr lang="sv-SE" dirty="0"/>
          </a:p>
        </p:txBody>
      </p:sp>
      <p:sp>
        <p:nvSpPr>
          <p:cNvPr id="3" name="Platshållare för innehåll 2"/>
          <p:cNvSpPr>
            <a:spLocks noGrp="1"/>
          </p:cNvSpPr>
          <p:nvPr>
            <p:ph idx="1"/>
          </p:nvPr>
        </p:nvSpPr>
        <p:spPr/>
        <p:txBody>
          <a:bodyPr>
            <a:normAutofit/>
          </a:bodyPr>
          <a:lstStyle/>
          <a:p>
            <a:r>
              <a:rPr lang="sv-SE" dirty="0" smtClean="0"/>
              <a:t>ER-diagram används för att analysera befintliga databaser för att både hitta och kunna lösa logiska problem. </a:t>
            </a:r>
          </a:p>
          <a:p>
            <a:r>
              <a:rPr lang="sv-SE" dirty="0" smtClean="0"/>
              <a:t>Genom att re-</a:t>
            </a:r>
            <a:r>
              <a:rPr lang="sv-SE" dirty="0" err="1" smtClean="0"/>
              <a:t>engineera</a:t>
            </a:r>
            <a:r>
              <a:rPr lang="sv-SE" dirty="0" smtClean="0"/>
              <a:t> och rita upp ett diagram så visar sig ett eventuellt fel sig ganska ofta.</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585937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ER inom design av affärsprocesser</a:t>
            </a:r>
            <a:endParaRPr lang="sv-SE" dirty="0"/>
          </a:p>
        </p:txBody>
      </p:sp>
      <p:sp>
        <p:nvSpPr>
          <p:cNvPr id="3" name="Platshållare för innehåll 2"/>
          <p:cNvSpPr>
            <a:spLocks noGrp="1"/>
          </p:cNvSpPr>
          <p:nvPr>
            <p:ph idx="1"/>
          </p:nvPr>
        </p:nvSpPr>
        <p:spPr/>
        <p:txBody>
          <a:bodyPr>
            <a:normAutofit/>
          </a:bodyPr>
          <a:lstStyle/>
          <a:p>
            <a:r>
              <a:rPr lang="sv-SE" dirty="0" smtClean="0"/>
              <a:t>Diagrammen används för att designa eller analysera affärsprocesser. </a:t>
            </a:r>
          </a:p>
          <a:p>
            <a:r>
              <a:rPr lang="sv-SE" dirty="0" smtClean="0"/>
              <a:t>Alla affärsprocesser som använder data som involverar ”</a:t>
            </a:r>
            <a:r>
              <a:rPr lang="sv-SE" dirty="0" err="1" smtClean="0"/>
              <a:t>entities</a:t>
            </a:r>
            <a:r>
              <a:rPr lang="sv-SE" dirty="0" smtClean="0"/>
              <a:t>”, action och samspel kan dra nytta av en relationsdatabas. </a:t>
            </a:r>
          </a:p>
          <a:p>
            <a:r>
              <a:rPr lang="sv-SE" dirty="0" smtClean="0"/>
              <a:t>ER kan strömlinjeforma processer, tydliggöra och ta fram information enklare och förbättra resultat.</a:t>
            </a:r>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95508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ER inom design av affärsprocesser</a:t>
            </a:r>
            <a:endParaRPr lang="sv-SE" dirty="0"/>
          </a:p>
        </p:txBody>
      </p:sp>
      <p:sp>
        <p:nvSpPr>
          <p:cNvPr id="3" name="Platshållare för innehåll 2"/>
          <p:cNvSpPr>
            <a:spLocks noGrp="1"/>
          </p:cNvSpPr>
          <p:nvPr>
            <p:ph idx="1"/>
          </p:nvPr>
        </p:nvSpPr>
        <p:spPr/>
        <p:txBody>
          <a:bodyPr>
            <a:normAutofit/>
          </a:bodyPr>
          <a:lstStyle/>
          <a:p>
            <a:r>
              <a:rPr lang="sv-SE" dirty="0" smtClean="0"/>
              <a:t>Diagrammen används för att designa eller analysera affärsprocesser. </a:t>
            </a:r>
          </a:p>
          <a:p>
            <a:r>
              <a:rPr lang="sv-SE" dirty="0" smtClean="0"/>
              <a:t>Alla affärsprocesser som använder data som involverar ”</a:t>
            </a:r>
            <a:r>
              <a:rPr lang="sv-SE" dirty="0" err="1" smtClean="0"/>
              <a:t>entities</a:t>
            </a:r>
            <a:r>
              <a:rPr lang="sv-SE" dirty="0" smtClean="0"/>
              <a:t>”, action och samspel kan dra nytta av en relationsdatabas. </a:t>
            </a:r>
          </a:p>
          <a:p>
            <a:r>
              <a:rPr lang="sv-SE" dirty="0" smtClean="0"/>
              <a:t>ER kan strömlinjeforma processer, tydliggöra och ta fram information enklare och förbättra resultat.</a:t>
            </a:r>
          </a:p>
          <a:p>
            <a:r>
              <a:rPr lang="en-US" dirty="0" smtClean="0"/>
              <a:t>ER-diagram </a:t>
            </a:r>
            <a:r>
              <a:rPr lang="en-US" dirty="0" err="1" smtClean="0"/>
              <a:t>också</a:t>
            </a:r>
            <a:r>
              <a:rPr lang="en-US" dirty="0" smtClean="0"/>
              <a:t> </a:t>
            </a:r>
            <a:r>
              <a:rPr lang="en-US" dirty="0" err="1" smtClean="0"/>
              <a:t>hjälpa</a:t>
            </a:r>
            <a:r>
              <a:rPr lang="en-US" dirty="0" smtClean="0"/>
              <a:t> till vid </a:t>
            </a:r>
            <a:r>
              <a:rPr lang="en-US" dirty="0" err="1" smtClean="0"/>
              <a:t>analys</a:t>
            </a:r>
            <a:r>
              <a:rPr lang="en-US" dirty="0" smtClean="0"/>
              <a:t> </a:t>
            </a:r>
            <a:r>
              <a:rPr lang="en-US" dirty="0" err="1" smtClean="0"/>
              <a:t>av</a:t>
            </a:r>
            <a:r>
              <a:rPr lang="en-US" dirty="0" smtClean="0"/>
              <a:t> </a:t>
            </a:r>
            <a:r>
              <a:rPr lang="en-US" dirty="0" err="1" smtClean="0"/>
              <a:t>databaser</a:t>
            </a:r>
            <a:r>
              <a:rPr lang="en-US" dirty="0" smtClean="0"/>
              <a:t> vid re-engineering </a:t>
            </a:r>
            <a:r>
              <a:rPr lang="en-US" dirty="0" err="1" smtClean="0"/>
              <a:t>och</a:t>
            </a:r>
            <a:r>
              <a:rPr lang="en-US" dirty="0" smtClean="0"/>
              <a:t> </a:t>
            </a:r>
            <a:r>
              <a:rPr lang="en-US" dirty="0" err="1" smtClean="0"/>
              <a:t>förbättring</a:t>
            </a:r>
            <a:r>
              <a:rPr lang="en-US" dirty="0" smtClean="0"/>
              <a:t> </a:t>
            </a:r>
            <a:r>
              <a:rPr lang="en-US" dirty="0" err="1" smtClean="0"/>
              <a:t>av</a:t>
            </a:r>
            <a:r>
              <a:rPr lang="en-US" dirty="0" smtClean="0"/>
              <a:t> </a:t>
            </a:r>
            <a:r>
              <a:rPr lang="en-US" dirty="0" err="1" smtClean="0"/>
              <a:t>befintliga</a:t>
            </a:r>
            <a:r>
              <a:rPr lang="en-US" dirty="0" smtClean="0"/>
              <a:t> </a:t>
            </a:r>
            <a:r>
              <a:rPr lang="sv-SE" dirty="0" smtClean="0"/>
              <a:t>affärsprocesser. </a:t>
            </a:r>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384704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ETL, </a:t>
            </a:r>
            <a:r>
              <a:rPr lang="sv-SE" dirty="0" err="1"/>
              <a:t>Extract</a:t>
            </a:r>
            <a:r>
              <a:rPr lang="sv-SE" dirty="0"/>
              <a:t> Transform </a:t>
            </a:r>
            <a:r>
              <a:rPr lang="sv-SE" dirty="0" err="1"/>
              <a:t>Load</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6" name="Content Placeholder 3"/>
          <p:cNvPicPr>
            <a:picLocks noGrp="1" noChangeAspect="1"/>
          </p:cNvPicPr>
          <p:nvPr>
            <p:ph idx="1"/>
          </p:nvPr>
        </p:nvPicPr>
        <p:blipFill>
          <a:blip r:embed="rId3"/>
          <a:stretch>
            <a:fillRect/>
          </a:stretch>
        </p:blipFill>
        <p:spPr>
          <a:xfrm>
            <a:off x="1624360" y="1791223"/>
            <a:ext cx="8943279" cy="3642410"/>
          </a:xfrm>
          <a:prstGeom prst="rect">
            <a:avLst/>
          </a:prstGeom>
        </p:spPr>
      </p:pic>
    </p:spTree>
    <p:extLst>
      <p:ext uri="{BB962C8B-B14F-4D97-AF65-F5344CB8AC3E}">
        <p14:creationId xmlns:p14="http://schemas.microsoft.com/office/powerpoint/2010/main" val="24408186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Tre modeller</a:t>
            </a:r>
            <a:endParaRPr lang="sv-SE" dirty="0"/>
          </a:p>
        </p:txBody>
      </p:sp>
      <p:sp>
        <p:nvSpPr>
          <p:cNvPr id="3" name="Platshållare för innehåll 2"/>
          <p:cNvSpPr>
            <a:spLocks noGrp="1"/>
          </p:cNvSpPr>
          <p:nvPr>
            <p:ph idx="1"/>
          </p:nvPr>
        </p:nvSpPr>
        <p:spPr/>
        <p:txBody>
          <a:bodyPr>
            <a:normAutofit/>
          </a:bodyPr>
          <a:lstStyle/>
          <a:p>
            <a:r>
              <a:rPr lang="sv-SE" dirty="0" smtClean="0"/>
              <a:t>Konceptuell datamodell</a:t>
            </a:r>
          </a:p>
          <a:p>
            <a:r>
              <a:rPr lang="sv-SE" dirty="0" smtClean="0"/>
              <a:t>Logisk datamodell</a:t>
            </a:r>
          </a:p>
          <a:p>
            <a:r>
              <a:rPr lang="sv-SE" dirty="0" smtClean="0"/>
              <a:t>Fysisk datamodell</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139669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Konceptuell datamodell</a:t>
            </a:r>
          </a:p>
        </p:txBody>
      </p:sp>
      <p:sp>
        <p:nvSpPr>
          <p:cNvPr id="3" name="Platshållare för innehåll 2"/>
          <p:cNvSpPr>
            <a:spLocks noGrp="1"/>
          </p:cNvSpPr>
          <p:nvPr>
            <p:ph idx="1"/>
          </p:nvPr>
        </p:nvSpPr>
        <p:spPr/>
        <p:txBody>
          <a:bodyPr>
            <a:normAutofit/>
          </a:bodyPr>
          <a:lstStyle/>
          <a:p>
            <a:r>
              <a:rPr lang="sv-SE" dirty="0"/>
              <a:t>Konceptuell </a:t>
            </a:r>
            <a:r>
              <a:rPr lang="sv-SE" dirty="0" smtClean="0"/>
              <a:t>datamodell är den högsta nivån av en ER modell som också är den mest översiktliga men utan detaljer. Den konceptuella ER modellen definierar normalt de huvudsakliga data </a:t>
            </a:r>
            <a:r>
              <a:rPr lang="sv-SE" dirty="0" err="1" smtClean="0"/>
              <a:t>entititeter</a:t>
            </a:r>
            <a:r>
              <a:rPr lang="sv-SE" dirty="0" smtClean="0"/>
              <a:t> som används. </a:t>
            </a:r>
          </a:p>
          <a:p>
            <a:r>
              <a:rPr lang="sv-SE" dirty="0" smtClean="0"/>
              <a:t>Att ta fram en </a:t>
            </a:r>
            <a:r>
              <a:rPr lang="sv-SE" dirty="0" err="1" smtClean="0"/>
              <a:t>enterprise-wide</a:t>
            </a:r>
            <a:r>
              <a:rPr lang="sv-SE" dirty="0" smtClean="0"/>
              <a:t> konceptuell ER modell är användbar när man dokumenterar arkitekturen.</a:t>
            </a:r>
          </a:p>
          <a:p>
            <a:r>
              <a:rPr lang="sv-SE" dirty="0" smtClean="0"/>
              <a:t>En konceptuell datamodell kan användas som grund för en eller flera logiska modeller. </a:t>
            </a:r>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735139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err="1" smtClean="0"/>
              <a:t>Logisk</a:t>
            </a:r>
            <a:r>
              <a:rPr lang="en-US" dirty="0" smtClean="0"/>
              <a:t> </a:t>
            </a:r>
            <a:r>
              <a:rPr lang="en-US" dirty="0" err="1" smtClean="0"/>
              <a:t>datamodell</a:t>
            </a:r>
            <a:endParaRPr lang="en-US" dirty="0"/>
          </a:p>
        </p:txBody>
      </p:sp>
      <p:sp>
        <p:nvSpPr>
          <p:cNvPr id="3" name="Platshållare för innehåll 2"/>
          <p:cNvSpPr>
            <a:spLocks noGrp="1"/>
          </p:cNvSpPr>
          <p:nvPr>
            <p:ph idx="1"/>
          </p:nvPr>
        </p:nvSpPr>
        <p:spPr/>
        <p:txBody>
          <a:bodyPr>
            <a:normAutofit/>
          </a:bodyPr>
          <a:lstStyle/>
          <a:p>
            <a:r>
              <a:rPr lang="en-US" dirty="0" err="1" smtClean="0"/>
              <a:t>En</a:t>
            </a:r>
            <a:r>
              <a:rPr lang="en-US" dirty="0" smtClean="0"/>
              <a:t> </a:t>
            </a:r>
            <a:r>
              <a:rPr lang="en-US" dirty="0" err="1" smtClean="0"/>
              <a:t>logisk</a:t>
            </a:r>
            <a:r>
              <a:rPr lang="en-US" dirty="0" smtClean="0"/>
              <a:t> </a:t>
            </a:r>
            <a:r>
              <a:rPr lang="en-US" dirty="0" err="1" smtClean="0"/>
              <a:t>datamodell</a:t>
            </a:r>
            <a:r>
              <a:rPr lang="en-US" dirty="0" smtClean="0"/>
              <a:t> </a:t>
            </a:r>
            <a:r>
              <a:rPr lang="en-US" dirty="0" err="1" smtClean="0"/>
              <a:t>kräver</a:t>
            </a:r>
            <a:r>
              <a:rPr lang="en-US" dirty="0" smtClean="0"/>
              <a:t> </a:t>
            </a:r>
            <a:r>
              <a:rPr lang="en-US" dirty="0" err="1" smtClean="0"/>
              <a:t>inte</a:t>
            </a:r>
            <a:r>
              <a:rPr lang="en-US" dirty="0" smtClean="0"/>
              <a:t> </a:t>
            </a:r>
            <a:r>
              <a:rPr lang="en-US" dirty="0" err="1" smtClean="0"/>
              <a:t>en</a:t>
            </a:r>
            <a:r>
              <a:rPr lang="en-US" dirty="0" smtClean="0"/>
              <a:t> </a:t>
            </a:r>
            <a:r>
              <a:rPr lang="en-US" dirty="0" err="1" smtClean="0"/>
              <a:t>konceptuell</a:t>
            </a:r>
            <a:r>
              <a:rPr lang="en-US" dirty="0" smtClean="0"/>
              <a:t> </a:t>
            </a:r>
            <a:r>
              <a:rPr lang="en-US" dirty="0" err="1" smtClean="0"/>
              <a:t>modell</a:t>
            </a:r>
            <a:r>
              <a:rPr lang="en-US" dirty="0" smtClean="0"/>
              <a:t>, </a:t>
            </a:r>
            <a:r>
              <a:rPr lang="en-US" dirty="0" err="1" smtClean="0"/>
              <a:t>speciellt</a:t>
            </a:r>
            <a:r>
              <a:rPr lang="en-US" dirty="0" smtClean="0"/>
              <a:t> om </a:t>
            </a:r>
            <a:r>
              <a:rPr lang="en-US" dirty="0" err="1" smtClean="0"/>
              <a:t>modellen</a:t>
            </a:r>
            <a:r>
              <a:rPr lang="en-US" dirty="0" smtClean="0"/>
              <a:t> </a:t>
            </a:r>
            <a:r>
              <a:rPr lang="en-US" dirty="0" err="1" smtClean="0"/>
              <a:t>är</a:t>
            </a:r>
            <a:r>
              <a:rPr lang="en-US" dirty="0" smtClean="0"/>
              <a:t> lite </a:t>
            </a:r>
            <a:r>
              <a:rPr lang="en-US" dirty="0" err="1" smtClean="0"/>
              <a:t>mindre</a:t>
            </a:r>
            <a:r>
              <a:rPr lang="en-US" dirty="0"/>
              <a:t> </a:t>
            </a:r>
            <a:r>
              <a:rPr lang="en-US" dirty="0" smtClean="0"/>
              <a:t>/ lite </a:t>
            </a:r>
            <a:r>
              <a:rPr lang="en-US" dirty="0" err="1" smtClean="0"/>
              <a:t>begränsad</a:t>
            </a:r>
            <a:r>
              <a:rPr lang="en-US" dirty="0" smtClean="0"/>
              <a:t>.</a:t>
            </a:r>
            <a:endParaRPr lang="sv-SE" dirty="0" smtClean="0"/>
          </a:p>
          <a:p>
            <a:r>
              <a:rPr lang="en-US" dirty="0" err="1" smtClean="0"/>
              <a:t>En</a:t>
            </a:r>
            <a:r>
              <a:rPr lang="en-US" dirty="0" smtClean="0"/>
              <a:t> </a:t>
            </a:r>
            <a:r>
              <a:rPr lang="en-US" dirty="0" err="1" smtClean="0"/>
              <a:t>logisk</a:t>
            </a:r>
            <a:r>
              <a:rPr lang="en-US" dirty="0" smtClean="0"/>
              <a:t> </a:t>
            </a:r>
            <a:r>
              <a:rPr lang="en-US" dirty="0" err="1"/>
              <a:t>datamodell</a:t>
            </a:r>
            <a:r>
              <a:rPr lang="en-US" dirty="0"/>
              <a:t> </a:t>
            </a:r>
            <a:r>
              <a:rPr lang="sv-SE" dirty="0" smtClean="0"/>
              <a:t>innehåller mer detaljer än en konceptuell. </a:t>
            </a:r>
          </a:p>
          <a:p>
            <a:r>
              <a:rPr lang="sv-SE" dirty="0" smtClean="0"/>
              <a:t>Istället för att ”bara” identifiera huvudsakliga </a:t>
            </a:r>
            <a:r>
              <a:rPr lang="sv-SE" dirty="0" err="1" smtClean="0"/>
              <a:t>entititer</a:t>
            </a:r>
            <a:r>
              <a:rPr lang="sv-SE" dirty="0" smtClean="0"/>
              <a:t>, så definierar man även operativa och </a:t>
            </a:r>
            <a:r>
              <a:rPr lang="sv-SE" dirty="0" err="1" smtClean="0"/>
              <a:t>transaktionella</a:t>
            </a:r>
            <a:r>
              <a:rPr lang="sv-SE" dirty="0" smtClean="0"/>
              <a:t> </a:t>
            </a:r>
            <a:r>
              <a:rPr lang="sv-SE" dirty="0" err="1" smtClean="0"/>
              <a:t>entititer</a:t>
            </a:r>
            <a:r>
              <a:rPr lang="sv-SE" dirty="0" smtClean="0"/>
              <a:t>. T</a:t>
            </a:r>
          </a:p>
          <a:p>
            <a:r>
              <a:rPr lang="sv-SE" dirty="0" smtClean="0"/>
              <a:t>Detaljer av varje data </a:t>
            </a:r>
            <a:r>
              <a:rPr lang="sv-SE" dirty="0" err="1" smtClean="0"/>
              <a:t>entititet</a:t>
            </a:r>
            <a:r>
              <a:rPr lang="sv-SE" dirty="0" smtClean="0"/>
              <a:t> utvecklas och dess relation mellan varandra ritas upp. </a:t>
            </a:r>
          </a:p>
          <a:p>
            <a:r>
              <a:rPr lang="sv-SE" dirty="0" smtClean="0"/>
              <a:t>En logisk modell ska vara oberoende av ett specifikt databas-system där man ska implementera sin lösning.</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290021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err="1" smtClean="0"/>
              <a:t>Fysisk</a:t>
            </a:r>
            <a:r>
              <a:rPr lang="en-US" dirty="0" smtClean="0"/>
              <a:t> </a:t>
            </a:r>
            <a:r>
              <a:rPr lang="en-US" dirty="0" err="1" smtClean="0"/>
              <a:t>modell</a:t>
            </a:r>
            <a:endParaRPr lang="sv-SE" dirty="0"/>
          </a:p>
        </p:txBody>
      </p:sp>
      <p:sp>
        <p:nvSpPr>
          <p:cNvPr id="3" name="Platshållare för innehåll 2"/>
          <p:cNvSpPr>
            <a:spLocks noGrp="1"/>
          </p:cNvSpPr>
          <p:nvPr>
            <p:ph idx="1"/>
          </p:nvPr>
        </p:nvSpPr>
        <p:spPr/>
        <p:txBody>
          <a:bodyPr>
            <a:normAutofit/>
          </a:bodyPr>
          <a:lstStyle/>
          <a:p>
            <a:r>
              <a:rPr lang="en-US" dirty="0" smtClean="0"/>
              <a:t>Man tar </a:t>
            </a:r>
            <a:r>
              <a:rPr lang="en-US" dirty="0" err="1" smtClean="0"/>
              <a:t>ofta</a:t>
            </a:r>
            <a:r>
              <a:rPr lang="en-US" dirty="0" smtClean="0"/>
              <a:t> </a:t>
            </a:r>
            <a:r>
              <a:rPr lang="en-US" dirty="0" err="1" smtClean="0"/>
              <a:t>fram</a:t>
            </a:r>
            <a:r>
              <a:rPr lang="en-US" dirty="0" smtClean="0"/>
              <a:t> </a:t>
            </a:r>
            <a:r>
              <a:rPr lang="en-US" dirty="0" err="1" smtClean="0"/>
              <a:t>en</a:t>
            </a:r>
            <a:r>
              <a:rPr lang="en-US" dirty="0" smtClean="0"/>
              <a:t> </a:t>
            </a:r>
            <a:r>
              <a:rPr lang="en-US" dirty="0" err="1" smtClean="0"/>
              <a:t>eller</a:t>
            </a:r>
            <a:r>
              <a:rPr lang="en-US" dirty="0" smtClean="0"/>
              <a:t> </a:t>
            </a:r>
            <a:r>
              <a:rPr lang="en-US" dirty="0" err="1" smtClean="0"/>
              <a:t>fler</a:t>
            </a:r>
            <a:r>
              <a:rPr lang="en-US" dirty="0"/>
              <a:t> </a:t>
            </a:r>
            <a:r>
              <a:rPr lang="en-US" dirty="0" err="1" smtClean="0"/>
              <a:t>fysiska</a:t>
            </a:r>
            <a:r>
              <a:rPr lang="en-US" dirty="0" smtClean="0"/>
              <a:t> </a:t>
            </a:r>
            <a:r>
              <a:rPr lang="en-US" dirty="0" err="1" smtClean="0"/>
              <a:t>modeller</a:t>
            </a:r>
            <a:r>
              <a:rPr lang="en-US" dirty="0" smtClean="0"/>
              <a:t> </a:t>
            </a:r>
            <a:r>
              <a:rPr lang="en-US" dirty="0" err="1" smtClean="0"/>
              <a:t>från</a:t>
            </a:r>
            <a:r>
              <a:rPr lang="en-US" dirty="0" smtClean="0"/>
              <a:t> de </a:t>
            </a:r>
            <a:r>
              <a:rPr lang="en-US" dirty="0" err="1" smtClean="0"/>
              <a:t>logiska</a:t>
            </a:r>
            <a:r>
              <a:rPr lang="en-US" dirty="0" smtClean="0"/>
              <a:t>.</a:t>
            </a:r>
          </a:p>
          <a:p>
            <a:r>
              <a:rPr lang="en-US" dirty="0" smtClean="0"/>
              <a:t>Man tar </a:t>
            </a:r>
            <a:r>
              <a:rPr lang="en-US" dirty="0" err="1" smtClean="0"/>
              <a:t>normalt</a:t>
            </a:r>
            <a:r>
              <a:rPr lang="en-US" dirty="0" smtClean="0"/>
              <a:t> </a:t>
            </a:r>
            <a:r>
              <a:rPr lang="en-US" dirty="0" err="1" smtClean="0"/>
              <a:t>fram</a:t>
            </a:r>
            <a:r>
              <a:rPr lang="en-US" dirty="0" smtClean="0"/>
              <a:t> </a:t>
            </a:r>
            <a:r>
              <a:rPr lang="en-US" dirty="0" err="1" smtClean="0"/>
              <a:t>en</a:t>
            </a:r>
            <a:r>
              <a:rPr lang="en-US" dirty="0" smtClean="0"/>
              <a:t> </a:t>
            </a:r>
            <a:r>
              <a:rPr lang="en-US" dirty="0" err="1" smtClean="0"/>
              <a:t>fysisk</a:t>
            </a:r>
            <a:r>
              <a:rPr lang="en-US" dirty="0" smtClean="0"/>
              <a:t> </a:t>
            </a:r>
            <a:r>
              <a:rPr lang="en-US" dirty="0" err="1"/>
              <a:t>modell</a:t>
            </a:r>
            <a:r>
              <a:rPr lang="en-US" dirty="0"/>
              <a:t> </a:t>
            </a:r>
            <a:r>
              <a:rPr lang="en-US" dirty="0" err="1" smtClean="0"/>
              <a:t>som</a:t>
            </a:r>
            <a:r>
              <a:rPr lang="en-US" dirty="0" smtClean="0"/>
              <a:t> </a:t>
            </a:r>
            <a:r>
              <a:rPr lang="en-US" dirty="0" err="1" smtClean="0"/>
              <a:t>är</a:t>
            </a:r>
            <a:r>
              <a:rPr lang="en-US" dirty="0" smtClean="0"/>
              <a:t> </a:t>
            </a:r>
            <a:r>
              <a:rPr lang="en-US" dirty="0" err="1" smtClean="0"/>
              <a:t>anpassad</a:t>
            </a:r>
            <a:r>
              <a:rPr lang="en-US" dirty="0" smtClean="0"/>
              <a:t> mot </a:t>
            </a:r>
            <a:r>
              <a:rPr lang="en-US" dirty="0" err="1" smtClean="0"/>
              <a:t>ett</a:t>
            </a:r>
            <a:r>
              <a:rPr lang="en-US" dirty="0" smtClean="0"/>
              <a:t> database-system. </a:t>
            </a:r>
            <a:r>
              <a:rPr lang="en-US" dirty="0" err="1" smtClean="0"/>
              <a:t>Genom</a:t>
            </a:r>
            <a:r>
              <a:rPr lang="en-US" dirty="0" smtClean="0"/>
              <a:t> </a:t>
            </a:r>
            <a:r>
              <a:rPr lang="en-US" dirty="0" err="1" smtClean="0"/>
              <a:t>detta</a:t>
            </a:r>
            <a:r>
              <a:rPr lang="en-US" dirty="0" smtClean="0"/>
              <a:t> </a:t>
            </a:r>
            <a:r>
              <a:rPr lang="en-US" dirty="0" err="1" smtClean="0"/>
              <a:t>ska</a:t>
            </a:r>
            <a:r>
              <a:rPr lang="en-US" dirty="0" smtClean="0"/>
              <a:t> den </a:t>
            </a:r>
            <a:r>
              <a:rPr lang="en-US" dirty="0" err="1" smtClean="0"/>
              <a:t>innehålla</a:t>
            </a:r>
            <a:r>
              <a:rPr lang="en-US" dirty="0" smtClean="0"/>
              <a:t> </a:t>
            </a:r>
            <a:r>
              <a:rPr lang="en-US" dirty="0" err="1" smtClean="0"/>
              <a:t>tillräckligt</a:t>
            </a:r>
            <a:r>
              <a:rPr lang="en-US" dirty="0" smtClean="0"/>
              <a:t> med </a:t>
            </a:r>
            <a:r>
              <a:rPr lang="en-US" dirty="0" err="1" smtClean="0"/>
              <a:t>detaljer</a:t>
            </a:r>
            <a:r>
              <a:rPr lang="en-US" dirty="0" smtClean="0"/>
              <a:t> </a:t>
            </a:r>
            <a:r>
              <a:rPr lang="en-US" dirty="0" err="1" smtClean="0"/>
              <a:t>för</a:t>
            </a:r>
            <a:r>
              <a:rPr lang="en-US" dirty="0" smtClean="0"/>
              <a:t> </a:t>
            </a:r>
            <a:r>
              <a:rPr lang="en-US" dirty="0" err="1" smtClean="0"/>
              <a:t>att</a:t>
            </a:r>
            <a:r>
              <a:rPr lang="en-US" dirty="0" smtClean="0"/>
              <a:t> </a:t>
            </a:r>
            <a:r>
              <a:rPr lang="en-US" dirty="0" err="1" smtClean="0"/>
              <a:t>kunna</a:t>
            </a:r>
            <a:r>
              <a:rPr lang="en-US" dirty="0" smtClean="0"/>
              <a:t> </a:t>
            </a:r>
            <a:r>
              <a:rPr lang="en-US" dirty="0" err="1" smtClean="0"/>
              <a:t>skapa</a:t>
            </a:r>
            <a:r>
              <a:rPr lang="en-US" dirty="0" smtClean="0"/>
              <a:t> </a:t>
            </a:r>
            <a:r>
              <a:rPr lang="en-US" dirty="0" err="1" smtClean="0"/>
              <a:t>det</a:t>
            </a:r>
            <a:r>
              <a:rPr lang="en-US" dirty="0" smtClean="0"/>
              <a:t>, </a:t>
            </a:r>
            <a:r>
              <a:rPr lang="en-US" dirty="0" err="1" smtClean="0"/>
              <a:t>innehållande</a:t>
            </a:r>
            <a:r>
              <a:rPr lang="en-US" dirty="0" smtClean="0"/>
              <a:t> de </a:t>
            </a:r>
            <a:r>
              <a:rPr lang="en-US" dirty="0" err="1" smtClean="0"/>
              <a:t>databasobjekt</a:t>
            </a:r>
            <a:r>
              <a:rPr lang="en-US" dirty="0" smtClean="0"/>
              <a:t> </a:t>
            </a:r>
            <a:r>
              <a:rPr lang="en-US" dirty="0" err="1" smtClean="0"/>
              <a:t>som</a:t>
            </a:r>
            <a:r>
              <a:rPr lang="en-US" dirty="0" smtClean="0"/>
              <a:t> </a:t>
            </a:r>
            <a:r>
              <a:rPr lang="en-US" dirty="0" err="1" smtClean="0"/>
              <a:t>behövs</a:t>
            </a:r>
            <a:r>
              <a:rPr lang="en-US" dirty="0" smtClean="0"/>
              <a:t> (ex </a:t>
            </a:r>
            <a:r>
              <a:rPr lang="en-US" dirty="0" err="1" smtClean="0"/>
              <a:t>tabeller</a:t>
            </a:r>
            <a:r>
              <a:rPr lang="en-US" dirty="0" smtClean="0"/>
              <a:t>, </a:t>
            </a:r>
            <a:r>
              <a:rPr lang="en-US" dirty="0" err="1" smtClean="0"/>
              <a:t>kolumner</a:t>
            </a:r>
            <a:r>
              <a:rPr lang="en-US" dirty="0" smtClean="0"/>
              <a:t>, </a:t>
            </a:r>
            <a:r>
              <a:rPr lang="en-US" dirty="0" err="1" smtClean="0"/>
              <a:t>unika</a:t>
            </a:r>
            <a:r>
              <a:rPr lang="en-US" dirty="0" smtClean="0"/>
              <a:t> </a:t>
            </a:r>
            <a:r>
              <a:rPr lang="en-US" dirty="0" err="1" smtClean="0"/>
              <a:t>nycklar</a:t>
            </a:r>
            <a:r>
              <a:rPr lang="en-US" dirty="0" smtClean="0"/>
              <a:t>, index, </a:t>
            </a:r>
            <a:r>
              <a:rPr lang="en-US" dirty="0" err="1" smtClean="0"/>
              <a:t>främmande</a:t>
            </a:r>
            <a:r>
              <a:rPr lang="en-US" dirty="0" smtClean="0"/>
              <a:t> </a:t>
            </a:r>
            <a:r>
              <a:rPr lang="en-US" dirty="0" err="1" smtClean="0"/>
              <a:t>nycklar</a:t>
            </a:r>
            <a:r>
              <a:rPr lang="en-US" dirty="0" smtClean="0"/>
              <a:t> etc.) </a:t>
            </a:r>
          </a:p>
          <a:p>
            <a:r>
              <a:rPr lang="en-US" dirty="0" err="1" smtClean="0"/>
              <a:t>Modellen</a:t>
            </a:r>
            <a:r>
              <a:rPr lang="en-US" dirty="0" smtClean="0"/>
              <a:t> </a:t>
            </a:r>
            <a:r>
              <a:rPr lang="en-US" dirty="0" err="1" smtClean="0"/>
              <a:t>används</a:t>
            </a:r>
            <a:r>
              <a:rPr lang="en-US" dirty="0" smtClean="0"/>
              <a:t> </a:t>
            </a:r>
            <a:r>
              <a:rPr lang="en-US" dirty="0" err="1" smtClean="0"/>
              <a:t>också</a:t>
            </a:r>
            <a:r>
              <a:rPr lang="en-US" dirty="0" smtClean="0"/>
              <a:t> </a:t>
            </a:r>
            <a:r>
              <a:rPr lang="en-US" dirty="0" err="1" smtClean="0"/>
              <a:t>att</a:t>
            </a:r>
            <a:r>
              <a:rPr lang="en-US" dirty="0" smtClean="0"/>
              <a:t> </a:t>
            </a:r>
            <a:r>
              <a:rPr lang="en-US" dirty="0" err="1" smtClean="0"/>
              <a:t>designa</a:t>
            </a:r>
            <a:r>
              <a:rPr lang="en-US" dirty="0" smtClean="0"/>
              <a:t> </a:t>
            </a:r>
            <a:r>
              <a:rPr lang="en-US" dirty="0" err="1" smtClean="0"/>
              <a:t>förändringar</a:t>
            </a:r>
            <a:r>
              <a:rPr lang="en-US" dirty="0" smtClean="0"/>
              <a:t> </a:t>
            </a:r>
            <a:r>
              <a:rPr lang="en-US" dirty="0" err="1" smtClean="0"/>
              <a:t>i</a:t>
            </a:r>
            <a:r>
              <a:rPr lang="en-US" dirty="0" smtClean="0"/>
              <a:t> </a:t>
            </a:r>
            <a:r>
              <a:rPr lang="en-US" dirty="0" err="1" smtClean="0"/>
              <a:t>databasen</a:t>
            </a:r>
            <a:r>
              <a:rPr lang="en-US" dirty="0" smtClean="0"/>
              <a:t>.</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522129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Entitet</a:t>
            </a:r>
            <a:endParaRPr lang="sv-SE" dirty="0"/>
          </a:p>
        </p:txBody>
      </p:sp>
      <p:sp>
        <p:nvSpPr>
          <p:cNvPr id="3" name="Platshållare för innehåll 2"/>
          <p:cNvSpPr>
            <a:spLocks noGrp="1"/>
          </p:cNvSpPr>
          <p:nvPr>
            <p:ph idx="1"/>
          </p:nvPr>
        </p:nvSpPr>
        <p:spPr/>
        <p:txBody>
          <a:bodyPr>
            <a:normAutofit/>
          </a:bodyPr>
          <a:lstStyle/>
          <a:p>
            <a:r>
              <a:rPr lang="sv-SE" dirty="0" err="1" smtClean="0"/>
              <a:t>Entity</a:t>
            </a:r>
            <a:r>
              <a:rPr lang="sv-SE" dirty="0" smtClean="0"/>
              <a:t> eller Entitet är en definierbar sak som exempelvis en person, ett objekt, ett event. Det är alltså något som kan ha data </a:t>
            </a:r>
            <a:r>
              <a:rPr lang="sv-SE" dirty="0"/>
              <a:t>lagrat om </a:t>
            </a:r>
            <a:r>
              <a:rPr lang="sv-SE" dirty="0" smtClean="0"/>
              <a:t>det / olika egenskaper eller attribut. </a:t>
            </a:r>
          </a:p>
          <a:p>
            <a:r>
              <a:rPr lang="sv-SE" dirty="0" smtClean="0"/>
              <a:t>Tänk på entiteter som substantiv. </a:t>
            </a:r>
          </a:p>
          <a:p>
            <a:pPr lvl="1"/>
            <a:r>
              <a:rPr lang="sv-SE" dirty="0" smtClean="0"/>
              <a:t>Exempel: en kund, en student, en bil eller en produkt. </a:t>
            </a:r>
          </a:p>
          <a:p>
            <a:r>
              <a:rPr lang="sv-SE" dirty="0" smtClean="0"/>
              <a:t>Visas oftast som en rektangel.</a:t>
            </a:r>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4" name="Picture 3"/>
          <p:cNvPicPr>
            <a:picLocks noChangeAspect="1"/>
          </p:cNvPicPr>
          <p:nvPr/>
        </p:nvPicPr>
        <p:blipFill>
          <a:blip r:embed="rId3"/>
          <a:stretch>
            <a:fillRect/>
          </a:stretch>
        </p:blipFill>
        <p:spPr>
          <a:xfrm>
            <a:off x="6402709" y="4205159"/>
            <a:ext cx="2314575" cy="1314450"/>
          </a:xfrm>
          <a:prstGeom prst="rect">
            <a:avLst/>
          </a:prstGeom>
        </p:spPr>
      </p:pic>
    </p:spTree>
    <p:extLst>
      <p:ext uri="{BB962C8B-B14F-4D97-AF65-F5344CB8AC3E}">
        <p14:creationId xmlns:p14="http://schemas.microsoft.com/office/powerpoint/2010/main" val="2068331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Entitet + attribut </a:t>
            </a:r>
            <a:endParaRPr lang="sv-SE" dirty="0"/>
          </a:p>
        </p:txBody>
      </p:sp>
      <p:sp>
        <p:nvSpPr>
          <p:cNvPr id="3" name="Platshållare för innehåll 2"/>
          <p:cNvSpPr>
            <a:spLocks noGrp="1"/>
          </p:cNvSpPr>
          <p:nvPr>
            <p:ph idx="1"/>
          </p:nvPr>
        </p:nvSpPr>
        <p:spPr/>
        <p:txBody>
          <a:bodyPr>
            <a:normAutofit/>
          </a:bodyPr>
          <a:lstStyle/>
          <a:p>
            <a:r>
              <a:rPr lang="sv-SE" dirty="0"/>
              <a:t>Detta är </a:t>
            </a:r>
            <a:r>
              <a:rPr lang="sv-SE" dirty="0" smtClean="0"/>
              <a:t>olika attribut som vi </a:t>
            </a:r>
            <a:r>
              <a:rPr lang="sv-SE" dirty="0"/>
              <a:t>vill lagrar om en viss </a:t>
            </a:r>
            <a:r>
              <a:rPr lang="sv-SE" dirty="0" smtClean="0"/>
              <a:t>entitet</a:t>
            </a:r>
          </a:p>
          <a:p>
            <a:pPr lvl="1"/>
            <a:r>
              <a:rPr lang="sv-SE" dirty="0" smtClean="0"/>
              <a:t>Namn: Thomas</a:t>
            </a:r>
          </a:p>
          <a:p>
            <a:pPr lvl="1"/>
            <a:r>
              <a:rPr lang="sv-SE" dirty="0"/>
              <a:t>Gatuadress: Prästgatan 3D</a:t>
            </a:r>
          </a:p>
          <a:p>
            <a:pPr lvl="1"/>
            <a:r>
              <a:rPr lang="sv-SE" dirty="0" smtClean="0"/>
              <a:t>Postnummer: 831 31</a:t>
            </a:r>
          </a:p>
          <a:p>
            <a:pPr lvl="1"/>
            <a:r>
              <a:rPr lang="sv-SE" dirty="0" smtClean="0"/>
              <a:t>Ort: Östersund</a:t>
            </a:r>
          </a:p>
          <a:p>
            <a:r>
              <a:rPr lang="sv-SE" dirty="0"/>
              <a:t>För att göra det lättare lagras alla attribut i en </a:t>
            </a:r>
            <a:r>
              <a:rPr lang="sv-SE" dirty="0" smtClean="0"/>
              <a:t>tabell</a:t>
            </a:r>
            <a:endParaRPr lang="sv-SE" dirty="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graphicFrame>
        <p:nvGraphicFramePr>
          <p:cNvPr id="6" name="Table 5"/>
          <p:cNvGraphicFramePr>
            <a:graphicFrameLocks noGrp="1"/>
          </p:cNvGraphicFramePr>
          <p:nvPr>
            <p:extLst/>
          </p:nvPr>
        </p:nvGraphicFramePr>
        <p:xfrm>
          <a:off x="1720036" y="4689917"/>
          <a:ext cx="6115413" cy="1135380"/>
        </p:xfrm>
        <a:graphic>
          <a:graphicData uri="http://schemas.openxmlformats.org/drawingml/2006/table">
            <a:tbl>
              <a:tblPr/>
              <a:tblGrid>
                <a:gridCol w="956935">
                  <a:extLst>
                    <a:ext uri="{9D8B030D-6E8A-4147-A177-3AD203B41FA5}">
                      <a16:colId xmlns:a16="http://schemas.microsoft.com/office/drawing/2014/main" val="1617558139"/>
                    </a:ext>
                  </a:extLst>
                </a:gridCol>
                <a:gridCol w="852270">
                  <a:extLst>
                    <a:ext uri="{9D8B030D-6E8A-4147-A177-3AD203B41FA5}">
                      <a16:colId xmlns:a16="http://schemas.microsoft.com/office/drawing/2014/main" val="365672937"/>
                    </a:ext>
                  </a:extLst>
                </a:gridCol>
                <a:gridCol w="1869014">
                  <a:extLst>
                    <a:ext uri="{9D8B030D-6E8A-4147-A177-3AD203B41FA5}">
                      <a16:colId xmlns:a16="http://schemas.microsoft.com/office/drawing/2014/main" val="921197994"/>
                    </a:ext>
                  </a:extLst>
                </a:gridCol>
                <a:gridCol w="1345690">
                  <a:extLst>
                    <a:ext uri="{9D8B030D-6E8A-4147-A177-3AD203B41FA5}">
                      <a16:colId xmlns:a16="http://schemas.microsoft.com/office/drawing/2014/main" val="2633337495"/>
                    </a:ext>
                  </a:extLst>
                </a:gridCol>
                <a:gridCol w="1091504">
                  <a:extLst>
                    <a:ext uri="{9D8B030D-6E8A-4147-A177-3AD203B41FA5}">
                      <a16:colId xmlns:a16="http://schemas.microsoft.com/office/drawing/2014/main" val="3492353718"/>
                    </a:ext>
                  </a:extLst>
                </a:gridCol>
              </a:tblGrid>
              <a:tr h="266700">
                <a:tc>
                  <a:txBody>
                    <a:bodyPr/>
                    <a:lstStyle/>
                    <a:p>
                      <a:pPr algn="ctr" fontAlgn="ctr"/>
                      <a:r>
                        <a:rPr lang="sv-SE" sz="1800" b="0" i="0" u="none" strike="noStrike" dirty="0" smtClean="0">
                          <a:solidFill>
                            <a:srgbClr val="000000"/>
                          </a:solidFill>
                          <a:effectLst/>
                          <a:latin typeface="Calibri" panose="020F0502020204030204" pitchFamily="34" charset="0"/>
                        </a:rPr>
                        <a:t>ID (PK)</a:t>
                      </a:r>
                      <a:endParaRPr lang="sv-SE" sz="18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dirty="0">
                          <a:solidFill>
                            <a:srgbClr val="000000"/>
                          </a:solidFill>
                          <a:effectLst/>
                          <a:latin typeface="Calibri" panose="020F0502020204030204" pitchFamily="34" charset="0"/>
                        </a:rPr>
                        <a:t>Namn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dirty="0">
                          <a:solidFill>
                            <a:srgbClr val="000000"/>
                          </a:solidFill>
                          <a:effectLst/>
                          <a:latin typeface="Calibri" panose="020F0502020204030204" pitchFamily="34" charset="0"/>
                        </a:rPr>
                        <a:t>Gatuadress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a:solidFill>
                            <a:srgbClr val="000000"/>
                          </a:solidFill>
                          <a:effectLst/>
                          <a:latin typeface="Calibri" panose="020F0502020204030204" pitchFamily="34" charset="0"/>
                        </a:rPr>
                        <a:t>Postnummer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sv-SE" sz="1800" b="0" i="0" u="none" strike="noStrike" dirty="0">
                          <a:solidFill>
                            <a:srgbClr val="000000"/>
                          </a:solidFill>
                          <a:effectLst/>
                          <a:latin typeface="Calibri" panose="020F0502020204030204" pitchFamily="34" charset="0"/>
                        </a:rPr>
                        <a:t>Ortsnamn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007771838"/>
                  </a:ext>
                </a:extLst>
              </a:tr>
              <a:tr h="266700">
                <a:tc>
                  <a:txBody>
                    <a:bodyPr/>
                    <a:lstStyle/>
                    <a:p>
                      <a:pPr algn="r" fontAlgn="ctr"/>
                      <a:r>
                        <a:rPr lang="sv-SE" sz="18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Thomas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Prästgatan 3D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83131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Östersund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076998"/>
                  </a:ext>
                </a:extLst>
              </a:tr>
              <a:tr h="266700">
                <a:tc>
                  <a:txBody>
                    <a:bodyPr/>
                    <a:lstStyle/>
                    <a:p>
                      <a:pPr algn="r" fontAlgn="ctr"/>
                      <a:r>
                        <a:rPr lang="sv-SE" sz="18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Stina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err="1">
                          <a:solidFill>
                            <a:srgbClr val="000000"/>
                          </a:solidFill>
                          <a:effectLst/>
                          <a:latin typeface="Calibri" panose="020F0502020204030204" pitchFamily="34" charset="0"/>
                        </a:rPr>
                        <a:t>Mårdtorpsgatan</a:t>
                      </a:r>
                      <a:r>
                        <a:rPr lang="sv-SE" sz="1800" b="0" i="0" u="none" strike="noStrike" dirty="0">
                          <a:solidFill>
                            <a:srgbClr val="000000"/>
                          </a:solidFill>
                          <a:effectLst/>
                          <a:latin typeface="Calibri" panose="020F0502020204030204" pitchFamily="34" charset="0"/>
                        </a:rPr>
                        <a:t> 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58248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Linköping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7852033"/>
                  </a:ext>
                </a:extLst>
              </a:tr>
              <a:tr h="266700">
                <a:tc>
                  <a:txBody>
                    <a:bodyPr/>
                    <a:lstStyle/>
                    <a:p>
                      <a:pPr algn="r" fontAlgn="ctr"/>
                      <a:r>
                        <a:rPr lang="sv-SE" sz="18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a:solidFill>
                            <a:srgbClr val="000000"/>
                          </a:solidFill>
                          <a:effectLst/>
                          <a:latin typeface="Calibri" panose="020F0502020204030204" pitchFamily="34" charset="0"/>
                        </a:rPr>
                        <a:t>Jens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Undertorget 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sv-SE" sz="1800" b="0" i="0" u="none" strike="noStrike">
                          <a:solidFill>
                            <a:srgbClr val="000000"/>
                          </a:solidFill>
                          <a:effectLst/>
                          <a:latin typeface="Calibri" panose="020F0502020204030204" pitchFamily="34" charset="0"/>
                        </a:rPr>
                        <a:t>58248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800" b="0" i="0" u="none" strike="noStrike" dirty="0">
                          <a:solidFill>
                            <a:srgbClr val="000000"/>
                          </a:solidFill>
                          <a:effectLst/>
                          <a:latin typeface="Calibri" panose="020F0502020204030204" pitchFamily="34" charset="0"/>
                        </a:rPr>
                        <a:t>Linköping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1878743"/>
                  </a:ext>
                </a:extLst>
              </a:tr>
            </a:tbl>
          </a:graphicData>
        </a:graphic>
      </p:graphicFrame>
    </p:spTree>
    <p:extLst>
      <p:ext uri="{BB962C8B-B14F-4D97-AF65-F5344CB8AC3E}">
        <p14:creationId xmlns:p14="http://schemas.microsoft.com/office/powerpoint/2010/main" val="353302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Relationer</a:t>
            </a:r>
            <a:endParaRPr lang="sv-SE" dirty="0"/>
          </a:p>
        </p:txBody>
      </p:sp>
      <p:sp>
        <p:nvSpPr>
          <p:cNvPr id="3" name="Platshållare för innehåll 2"/>
          <p:cNvSpPr>
            <a:spLocks noGrp="1"/>
          </p:cNvSpPr>
          <p:nvPr>
            <p:ph idx="1"/>
          </p:nvPr>
        </p:nvSpPr>
        <p:spPr/>
        <p:txBody>
          <a:bodyPr>
            <a:normAutofit/>
          </a:bodyPr>
          <a:lstStyle/>
          <a:p>
            <a:r>
              <a:rPr lang="en-US" dirty="0" smtClean="0"/>
              <a:t>Relation </a:t>
            </a:r>
            <a:r>
              <a:rPr lang="en-US" dirty="0" err="1" smtClean="0"/>
              <a:t>finns</a:t>
            </a:r>
            <a:r>
              <a:rPr lang="en-US" dirty="0" smtClean="0"/>
              <a:t> </a:t>
            </a:r>
            <a:r>
              <a:rPr lang="en-US" dirty="0" err="1" smtClean="0"/>
              <a:t>mellan</a:t>
            </a:r>
            <a:r>
              <a:rPr lang="en-US" dirty="0" smtClean="0"/>
              <a:t> </a:t>
            </a:r>
            <a:r>
              <a:rPr lang="en-US" dirty="0" err="1" smtClean="0"/>
              <a:t>två</a:t>
            </a:r>
            <a:r>
              <a:rPr lang="en-US" dirty="0" smtClean="0"/>
              <a:t> entities </a:t>
            </a:r>
            <a:r>
              <a:rPr lang="en-US" dirty="0" err="1" smtClean="0"/>
              <a:t>eller</a:t>
            </a:r>
            <a:r>
              <a:rPr lang="en-US" dirty="0" smtClean="0"/>
              <a:t> </a:t>
            </a:r>
            <a:r>
              <a:rPr lang="en-US" dirty="0"/>
              <a:t>entity sets. </a:t>
            </a:r>
            <a:endParaRPr lang="en-US" dirty="0" smtClean="0"/>
          </a:p>
          <a:p>
            <a:r>
              <a:rPr lang="en-US" dirty="0" smtClean="0"/>
              <a:t>De </a:t>
            </a:r>
            <a:r>
              <a:rPr lang="en-US" dirty="0" err="1" smtClean="0"/>
              <a:t>tre</a:t>
            </a:r>
            <a:r>
              <a:rPr lang="en-US" dirty="0" smtClean="0"/>
              <a:t> </a:t>
            </a:r>
            <a:r>
              <a:rPr lang="en-US" dirty="0" err="1" smtClean="0"/>
              <a:t>huvudsakliga</a:t>
            </a:r>
            <a:r>
              <a:rPr lang="en-US" dirty="0" smtClean="0"/>
              <a:t> cardinal </a:t>
            </a:r>
            <a:r>
              <a:rPr lang="en-US" dirty="0" err="1" smtClean="0"/>
              <a:t>relationerna</a:t>
            </a:r>
            <a:r>
              <a:rPr lang="en-US" dirty="0" smtClean="0"/>
              <a:t> </a:t>
            </a:r>
            <a:r>
              <a:rPr lang="en-US" dirty="0" err="1" smtClean="0"/>
              <a:t>är</a:t>
            </a:r>
            <a:r>
              <a:rPr lang="en-US" dirty="0"/>
              <a:t>:</a:t>
            </a:r>
            <a:endParaRPr lang="en-US" dirty="0" smtClean="0"/>
          </a:p>
          <a:p>
            <a:pPr lvl="1"/>
            <a:r>
              <a:rPr lang="en-US" dirty="0" err="1" smtClean="0"/>
              <a:t>En</a:t>
            </a:r>
            <a:r>
              <a:rPr lang="en-US" dirty="0" smtClean="0"/>
              <a:t>-till-</a:t>
            </a:r>
            <a:r>
              <a:rPr lang="en-US" dirty="0" err="1" smtClean="0"/>
              <a:t>en</a:t>
            </a:r>
            <a:endParaRPr lang="en-US" dirty="0" smtClean="0"/>
          </a:p>
          <a:p>
            <a:pPr lvl="1"/>
            <a:r>
              <a:rPr lang="en-US" dirty="0" err="1" smtClean="0"/>
              <a:t>En</a:t>
            </a:r>
            <a:r>
              <a:rPr lang="en-US" dirty="0" smtClean="0"/>
              <a:t>-till-</a:t>
            </a:r>
            <a:r>
              <a:rPr lang="en-US" dirty="0" err="1" smtClean="0"/>
              <a:t>många</a:t>
            </a:r>
            <a:endParaRPr lang="en-US" dirty="0" smtClean="0"/>
          </a:p>
          <a:p>
            <a:pPr lvl="1"/>
            <a:r>
              <a:rPr lang="en-US" dirty="0" err="1" smtClean="0"/>
              <a:t>Många</a:t>
            </a:r>
            <a:r>
              <a:rPr lang="en-US" dirty="0" smtClean="0"/>
              <a:t>-till-</a:t>
            </a:r>
            <a:r>
              <a:rPr lang="en-US" dirty="0" err="1" smtClean="0"/>
              <a:t>många</a:t>
            </a:r>
            <a:endParaRPr lang="en-US" dirty="0" smtClean="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901054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Relationer</a:t>
            </a:r>
            <a:endParaRPr lang="sv-SE" dirty="0"/>
          </a:p>
        </p:txBody>
      </p:sp>
      <p:sp>
        <p:nvSpPr>
          <p:cNvPr id="3" name="Platshållare för innehåll 2"/>
          <p:cNvSpPr>
            <a:spLocks noGrp="1"/>
          </p:cNvSpPr>
          <p:nvPr>
            <p:ph idx="1"/>
          </p:nvPr>
        </p:nvSpPr>
        <p:spPr/>
        <p:txBody>
          <a:bodyPr>
            <a:normAutofit/>
          </a:bodyPr>
          <a:lstStyle/>
          <a:p>
            <a:r>
              <a:rPr lang="en-US" dirty="0" smtClean="0"/>
              <a:t>Relation </a:t>
            </a:r>
            <a:r>
              <a:rPr lang="en-US" dirty="0" err="1" smtClean="0"/>
              <a:t>finns</a:t>
            </a:r>
            <a:r>
              <a:rPr lang="en-US" dirty="0" smtClean="0"/>
              <a:t> </a:t>
            </a:r>
            <a:r>
              <a:rPr lang="en-US" dirty="0" err="1" smtClean="0"/>
              <a:t>mellan</a:t>
            </a:r>
            <a:r>
              <a:rPr lang="en-US" dirty="0" smtClean="0"/>
              <a:t> </a:t>
            </a:r>
            <a:r>
              <a:rPr lang="en-US" dirty="0" err="1" smtClean="0"/>
              <a:t>två</a:t>
            </a:r>
            <a:r>
              <a:rPr lang="en-US" dirty="0" smtClean="0"/>
              <a:t> entities </a:t>
            </a:r>
            <a:r>
              <a:rPr lang="en-US" dirty="0" err="1" smtClean="0"/>
              <a:t>eller</a:t>
            </a:r>
            <a:r>
              <a:rPr lang="en-US" dirty="0" smtClean="0"/>
              <a:t> </a:t>
            </a:r>
            <a:r>
              <a:rPr lang="en-US" dirty="0"/>
              <a:t>entity sets. </a:t>
            </a:r>
            <a:endParaRPr lang="en-US" dirty="0" smtClean="0"/>
          </a:p>
          <a:p>
            <a:r>
              <a:rPr lang="en-US" dirty="0" smtClean="0"/>
              <a:t>De </a:t>
            </a:r>
            <a:r>
              <a:rPr lang="en-US" dirty="0" err="1" smtClean="0"/>
              <a:t>tre</a:t>
            </a:r>
            <a:r>
              <a:rPr lang="en-US" dirty="0" smtClean="0"/>
              <a:t> </a:t>
            </a:r>
            <a:r>
              <a:rPr lang="en-US" dirty="0" err="1" smtClean="0"/>
              <a:t>huvudsakliga</a:t>
            </a:r>
            <a:r>
              <a:rPr lang="en-US" dirty="0" smtClean="0"/>
              <a:t> cardinal </a:t>
            </a:r>
            <a:r>
              <a:rPr lang="en-US" dirty="0" err="1" smtClean="0"/>
              <a:t>relationerna</a:t>
            </a:r>
            <a:r>
              <a:rPr lang="en-US" dirty="0" smtClean="0"/>
              <a:t> </a:t>
            </a:r>
            <a:r>
              <a:rPr lang="en-US" dirty="0" err="1" smtClean="0"/>
              <a:t>är</a:t>
            </a:r>
            <a:r>
              <a:rPr lang="en-US" dirty="0"/>
              <a:t>:</a:t>
            </a:r>
            <a:endParaRPr lang="en-US" dirty="0" smtClean="0"/>
          </a:p>
          <a:p>
            <a:pPr lvl="1"/>
            <a:r>
              <a:rPr lang="en-US" dirty="0" err="1" smtClean="0"/>
              <a:t>En</a:t>
            </a:r>
            <a:r>
              <a:rPr lang="en-US" dirty="0" smtClean="0"/>
              <a:t>-till-</a:t>
            </a:r>
            <a:r>
              <a:rPr lang="en-US" dirty="0" err="1" smtClean="0"/>
              <a:t>en</a:t>
            </a:r>
            <a:endParaRPr lang="en-US" dirty="0" smtClean="0"/>
          </a:p>
          <a:p>
            <a:pPr lvl="1"/>
            <a:r>
              <a:rPr lang="en-US" dirty="0" err="1" smtClean="0"/>
              <a:t>En</a:t>
            </a:r>
            <a:r>
              <a:rPr lang="en-US" dirty="0" smtClean="0"/>
              <a:t>-till-</a:t>
            </a:r>
            <a:r>
              <a:rPr lang="en-US" dirty="0" err="1" smtClean="0"/>
              <a:t>många</a:t>
            </a:r>
            <a:endParaRPr lang="en-US" dirty="0" smtClean="0"/>
          </a:p>
          <a:p>
            <a:pPr lvl="1"/>
            <a:r>
              <a:rPr lang="en-US" dirty="0" err="1" smtClean="0"/>
              <a:t>Många</a:t>
            </a:r>
            <a:r>
              <a:rPr lang="en-US" dirty="0" smtClean="0"/>
              <a:t>-till-</a:t>
            </a:r>
            <a:r>
              <a:rPr lang="en-US" dirty="0" err="1" smtClean="0"/>
              <a:t>många</a:t>
            </a:r>
            <a:endParaRPr lang="en-US" dirty="0" smtClean="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4" name="Picture 3"/>
          <p:cNvPicPr>
            <a:picLocks noChangeAspect="1"/>
          </p:cNvPicPr>
          <p:nvPr/>
        </p:nvPicPr>
        <p:blipFill>
          <a:blip r:embed="rId3"/>
          <a:stretch>
            <a:fillRect/>
          </a:stretch>
        </p:blipFill>
        <p:spPr>
          <a:xfrm>
            <a:off x="5876291" y="2778125"/>
            <a:ext cx="5905500" cy="3533775"/>
          </a:xfrm>
          <a:prstGeom prst="rect">
            <a:avLst/>
          </a:prstGeom>
        </p:spPr>
      </p:pic>
    </p:spTree>
    <p:extLst>
      <p:ext uri="{BB962C8B-B14F-4D97-AF65-F5344CB8AC3E}">
        <p14:creationId xmlns:p14="http://schemas.microsoft.com/office/powerpoint/2010/main" val="3799053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Kort demo – www.draw.io</a:t>
            </a:r>
            <a:endParaRPr lang="sv-SE" dirty="0"/>
          </a:p>
        </p:txBody>
      </p:sp>
      <p:sp>
        <p:nvSpPr>
          <p:cNvPr id="3" name="Platshållare för innehåll 2"/>
          <p:cNvSpPr>
            <a:spLocks noGrp="1"/>
          </p:cNvSpPr>
          <p:nvPr>
            <p:ph idx="1"/>
          </p:nvPr>
        </p:nvSpPr>
        <p:spPr/>
        <p:txBody>
          <a:bodyPr>
            <a:normAutofit/>
          </a:bodyPr>
          <a:lstStyle/>
          <a:p>
            <a:r>
              <a:rPr lang="en-US" dirty="0" err="1" smtClean="0"/>
              <a:t>Surfa</a:t>
            </a:r>
            <a:r>
              <a:rPr lang="en-US" dirty="0" smtClean="0"/>
              <a:t> till </a:t>
            </a:r>
            <a:r>
              <a:rPr lang="en-US" dirty="0" smtClean="0">
                <a:hlinkClick r:id="rId2"/>
              </a:rPr>
              <a:t>www.draw.io</a:t>
            </a:r>
            <a:r>
              <a:rPr lang="en-US" dirty="0" smtClean="0"/>
              <a:t> </a:t>
            </a:r>
          </a:p>
          <a:p>
            <a:r>
              <a:rPr lang="en-US" dirty="0" smtClean="0"/>
              <a:t>Se till </a:t>
            </a:r>
            <a:r>
              <a:rPr lang="en-US" dirty="0" err="1" smtClean="0"/>
              <a:t>att</a:t>
            </a:r>
            <a:r>
              <a:rPr lang="en-US" dirty="0" smtClean="0"/>
              <a:t> </a:t>
            </a:r>
            <a:r>
              <a:rPr lang="en-US" dirty="0" err="1" smtClean="0"/>
              <a:t>öppna</a:t>
            </a:r>
            <a:r>
              <a:rPr lang="en-US" dirty="0" smtClean="0"/>
              <a:t> Entity Relation under Shapes</a:t>
            </a:r>
          </a:p>
          <a:p>
            <a:r>
              <a:rPr lang="en-US" dirty="0" err="1" smtClean="0"/>
              <a:t>Kort</a:t>
            </a:r>
            <a:r>
              <a:rPr lang="en-US" dirty="0" smtClean="0"/>
              <a:t> demo</a:t>
            </a:r>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1191859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Steg</a:t>
            </a:r>
            <a:endParaRPr lang="sv-SE" dirty="0"/>
          </a:p>
        </p:txBody>
      </p:sp>
      <p:sp>
        <p:nvSpPr>
          <p:cNvPr id="3" name="Platshållare för innehåll 2"/>
          <p:cNvSpPr>
            <a:spLocks noGrp="1"/>
          </p:cNvSpPr>
          <p:nvPr>
            <p:ph idx="1"/>
          </p:nvPr>
        </p:nvSpPr>
        <p:spPr>
          <a:xfrm>
            <a:off x="838200" y="1825625"/>
            <a:ext cx="10515600" cy="4351338"/>
          </a:xfrm>
        </p:spPr>
        <p:txBody>
          <a:bodyPr>
            <a:normAutofit fontScale="85000" lnSpcReduction="10000"/>
          </a:bodyPr>
          <a:lstStyle/>
          <a:p>
            <a:r>
              <a:rPr lang="en-US" b="1" dirty="0"/>
              <a:t>How to draw a basic ER diagram</a:t>
            </a:r>
          </a:p>
          <a:p>
            <a:r>
              <a:rPr lang="en-US" b="1" dirty="0"/>
              <a:t>Purpose and scope: </a:t>
            </a:r>
            <a:r>
              <a:rPr lang="en-US" dirty="0"/>
              <a:t>Define the purpose and scope of what you’re analyzing or modeling.</a:t>
            </a:r>
          </a:p>
          <a:p>
            <a:r>
              <a:rPr lang="en-US" b="1" dirty="0"/>
              <a:t>Entities:</a:t>
            </a:r>
            <a:r>
              <a:rPr lang="en-US" dirty="0"/>
              <a:t> Identify the entities that are involved. When you’re ready, start drawing them in rectangles (or your system’s choice of shape) and labeling them as nouns.</a:t>
            </a:r>
          </a:p>
          <a:p>
            <a:r>
              <a:rPr lang="en-US" b="1" dirty="0"/>
              <a:t>Relationships:</a:t>
            </a:r>
            <a:r>
              <a:rPr lang="en-US" dirty="0"/>
              <a:t> Determine how the entities are all related. Draw lines between them to signify the relationships and label them. Some entities may not be related, and that’s fine. In different notation systems, the relationship could be labeled in a diamond, another rectangle or directly on top of the connecting line.</a:t>
            </a:r>
          </a:p>
          <a:p>
            <a:r>
              <a:rPr lang="en-US" b="1" dirty="0"/>
              <a:t>Attributes:</a:t>
            </a:r>
            <a:r>
              <a:rPr lang="en-US" dirty="0"/>
              <a:t> Layer in more detail by adding key attributes of entities. Attributes are often shown as ovals. </a:t>
            </a:r>
          </a:p>
          <a:p>
            <a:r>
              <a:rPr lang="en-US" b="1" dirty="0"/>
              <a:t>Cardinality:</a:t>
            </a:r>
            <a:r>
              <a:rPr lang="en-US" dirty="0"/>
              <a:t> Show whether the relationship is 1-1, 1-many or many-to-many.</a:t>
            </a:r>
          </a:p>
          <a:p>
            <a:endParaRPr lang="sv-SE" dirty="0"/>
          </a:p>
        </p:txBody>
      </p:sp>
      <p:pic>
        <p:nvPicPr>
          <p:cNvPr id="5" name="Nackademin svart.jpg"/>
          <p:cNvPicPr/>
          <p:nvPr/>
        </p:nvPicPr>
        <p:blipFill>
          <a:blip r:embed="rId2">
            <a:extLst/>
          </a:blip>
          <a:stretch>
            <a:fillRect/>
          </a:stretch>
        </p:blipFill>
        <p:spPr>
          <a:xfrm>
            <a:off x="8778244" y="6001130"/>
            <a:ext cx="3064507" cy="351666"/>
          </a:xfrm>
          <a:prstGeom prst="rect">
            <a:avLst/>
          </a:prstGeom>
          <a:ln w="3175">
            <a:miter lim="400000"/>
          </a:ln>
        </p:spPr>
      </p:pic>
    </p:spTree>
    <p:extLst>
      <p:ext uri="{BB962C8B-B14F-4D97-AF65-F5344CB8AC3E}">
        <p14:creationId xmlns:p14="http://schemas.microsoft.com/office/powerpoint/2010/main" val="2549647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ETL, </a:t>
            </a:r>
            <a:r>
              <a:rPr lang="sv-SE" dirty="0" err="1"/>
              <a:t>Extract</a:t>
            </a:r>
            <a:r>
              <a:rPr lang="sv-SE" dirty="0"/>
              <a:t> Transform </a:t>
            </a:r>
            <a:r>
              <a:rPr lang="sv-SE" dirty="0" err="1"/>
              <a:t>Load</a:t>
            </a:r>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pic>
        <p:nvPicPr>
          <p:cNvPr id="6" name="Content Placeholder 3"/>
          <p:cNvPicPr>
            <a:picLocks noGrp="1" noChangeAspect="1"/>
          </p:cNvPicPr>
          <p:nvPr>
            <p:ph idx="1"/>
          </p:nvPr>
        </p:nvPicPr>
        <p:blipFill>
          <a:blip r:embed="rId4"/>
          <a:stretch>
            <a:fillRect/>
          </a:stretch>
        </p:blipFill>
        <p:spPr>
          <a:xfrm>
            <a:off x="1891430" y="1527849"/>
            <a:ext cx="6713951" cy="4894153"/>
          </a:xfrm>
          <a:prstGeom prst="rect">
            <a:avLst/>
          </a:prstGeom>
        </p:spPr>
      </p:pic>
    </p:spTree>
    <p:extLst>
      <p:ext uri="{BB962C8B-B14F-4D97-AF65-F5344CB8AC3E}">
        <p14:creationId xmlns:p14="http://schemas.microsoft.com/office/powerpoint/2010/main" val="42758090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Chen notation style</a:t>
            </a:r>
            <a:endParaRPr lang="sv-SE" dirty="0"/>
          </a:p>
        </p:txBody>
      </p:sp>
      <p:sp>
        <p:nvSpPr>
          <p:cNvPr id="3" name="Content Placeholder 2"/>
          <p:cNvSpPr>
            <a:spLocks noGrp="1"/>
          </p:cNvSpPr>
          <p:nvPr>
            <p:ph idx="1"/>
          </p:nvPr>
        </p:nvSpPr>
        <p:spPr/>
        <p:txBody>
          <a:bodyPr/>
          <a:lstStyle/>
          <a:p>
            <a:r>
              <a:rPr lang="sv-SE" dirty="0" err="1" smtClean="0"/>
              <a:t>Entity</a:t>
            </a:r>
            <a:endParaRPr lang="sv-SE" dirty="0" smtClean="0"/>
          </a:p>
          <a:p>
            <a:r>
              <a:rPr lang="sv-SE" dirty="0" smtClean="0"/>
              <a:t>Attribut</a:t>
            </a:r>
          </a:p>
          <a:p>
            <a:r>
              <a:rPr lang="sv-SE" dirty="0" smtClean="0"/>
              <a:t>Relation</a:t>
            </a:r>
          </a:p>
          <a:p>
            <a:endParaRPr lang="sv-SE" dirty="0" smtClean="0"/>
          </a:p>
          <a:p>
            <a:endParaRPr lang="sv-SE" dirty="0"/>
          </a:p>
        </p:txBody>
      </p:sp>
      <p:pic>
        <p:nvPicPr>
          <p:cNvPr id="4" name="Picture 3"/>
          <p:cNvPicPr>
            <a:picLocks noChangeAspect="1"/>
          </p:cNvPicPr>
          <p:nvPr/>
        </p:nvPicPr>
        <p:blipFill>
          <a:blip r:embed="rId2"/>
          <a:stretch>
            <a:fillRect/>
          </a:stretch>
        </p:blipFill>
        <p:spPr>
          <a:xfrm>
            <a:off x="7004957" y="698045"/>
            <a:ext cx="2759529" cy="1753592"/>
          </a:xfrm>
          <a:prstGeom prst="rect">
            <a:avLst/>
          </a:prstGeom>
        </p:spPr>
      </p:pic>
      <p:pic>
        <p:nvPicPr>
          <p:cNvPr id="5" name="Picture 4"/>
          <p:cNvPicPr>
            <a:picLocks noChangeAspect="1"/>
          </p:cNvPicPr>
          <p:nvPr/>
        </p:nvPicPr>
        <p:blipFill>
          <a:blip r:embed="rId3"/>
          <a:stretch>
            <a:fillRect/>
          </a:stretch>
        </p:blipFill>
        <p:spPr>
          <a:xfrm>
            <a:off x="7233557" y="2385706"/>
            <a:ext cx="2503034" cy="1552362"/>
          </a:xfrm>
          <a:prstGeom prst="rect">
            <a:avLst/>
          </a:prstGeom>
        </p:spPr>
      </p:pic>
      <p:pic>
        <p:nvPicPr>
          <p:cNvPr id="6" name="Picture 5"/>
          <p:cNvPicPr>
            <a:picLocks noChangeAspect="1"/>
          </p:cNvPicPr>
          <p:nvPr/>
        </p:nvPicPr>
        <p:blipFill>
          <a:blip r:embed="rId4"/>
          <a:stretch>
            <a:fillRect/>
          </a:stretch>
        </p:blipFill>
        <p:spPr>
          <a:xfrm>
            <a:off x="7233557" y="3938068"/>
            <a:ext cx="2841172" cy="2238896"/>
          </a:xfrm>
          <a:prstGeom prst="rect">
            <a:avLst/>
          </a:prstGeom>
        </p:spPr>
      </p:pic>
      <p:pic>
        <p:nvPicPr>
          <p:cNvPr id="7" name="Picture 6"/>
          <p:cNvPicPr>
            <a:picLocks noChangeAspect="1"/>
          </p:cNvPicPr>
          <p:nvPr/>
        </p:nvPicPr>
        <p:blipFill>
          <a:blip r:embed="rId5"/>
          <a:stretch>
            <a:fillRect/>
          </a:stretch>
        </p:blipFill>
        <p:spPr>
          <a:xfrm>
            <a:off x="405492" y="4283075"/>
            <a:ext cx="6334127" cy="1598613"/>
          </a:xfrm>
          <a:prstGeom prst="rect">
            <a:avLst/>
          </a:prstGeom>
        </p:spPr>
      </p:pic>
    </p:spTree>
    <p:extLst>
      <p:ext uri="{BB962C8B-B14F-4D97-AF65-F5344CB8AC3E}">
        <p14:creationId xmlns:p14="http://schemas.microsoft.com/office/powerpoint/2010/main" val="37181120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Chen</a:t>
            </a:r>
            <a:endParaRPr lang="sv-SE" dirty="0"/>
          </a:p>
        </p:txBody>
      </p:sp>
      <p:sp>
        <p:nvSpPr>
          <p:cNvPr id="3" name="Content Placeholder 2"/>
          <p:cNvSpPr>
            <a:spLocks noGrp="1"/>
          </p:cNvSpPr>
          <p:nvPr>
            <p:ph idx="1"/>
          </p:nvPr>
        </p:nvSpPr>
        <p:spPr/>
        <p:txBody>
          <a:bodyPr/>
          <a:lstStyle/>
          <a:p>
            <a:r>
              <a:rPr lang="sv-SE" dirty="0" smtClean="0"/>
              <a:t>Olika relationer</a:t>
            </a:r>
          </a:p>
          <a:p>
            <a:endParaRPr lang="sv-SE" dirty="0" smtClean="0"/>
          </a:p>
          <a:p>
            <a:endParaRPr lang="sv-SE" dirty="0"/>
          </a:p>
        </p:txBody>
      </p:sp>
      <p:pic>
        <p:nvPicPr>
          <p:cNvPr id="8" name="Picture 7"/>
          <p:cNvPicPr>
            <a:picLocks noChangeAspect="1"/>
          </p:cNvPicPr>
          <p:nvPr/>
        </p:nvPicPr>
        <p:blipFill>
          <a:blip r:embed="rId2"/>
          <a:stretch>
            <a:fillRect/>
          </a:stretch>
        </p:blipFill>
        <p:spPr>
          <a:xfrm>
            <a:off x="4259716" y="688472"/>
            <a:ext cx="7094084" cy="5989376"/>
          </a:xfrm>
          <a:prstGeom prst="rect">
            <a:avLst/>
          </a:prstGeom>
        </p:spPr>
      </p:pic>
    </p:spTree>
    <p:extLst>
      <p:ext uri="{BB962C8B-B14F-4D97-AF65-F5344CB8AC3E}">
        <p14:creationId xmlns:p14="http://schemas.microsoft.com/office/powerpoint/2010/main" val="38050458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Chen</a:t>
            </a:r>
            <a:endParaRPr lang="sv-SE" dirty="0"/>
          </a:p>
        </p:txBody>
      </p:sp>
      <p:sp>
        <p:nvSpPr>
          <p:cNvPr id="3" name="Content Placeholder 2"/>
          <p:cNvSpPr>
            <a:spLocks noGrp="1"/>
          </p:cNvSpPr>
          <p:nvPr>
            <p:ph idx="1"/>
          </p:nvPr>
        </p:nvSpPr>
        <p:spPr/>
        <p:txBody>
          <a:bodyPr/>
          <a:lstStyle/>
          <a:p>
            <a:r>
              <a:rPr lang="sv-SE" dirty="0" smtClean="0"/>
              <a:t>Exempel</a:t>
            </a:r>
          </a:p>
          <a:p>
            <a:endParaRPr lang="sv-SE" dirty="0" smtClean="0"/>
          </a:p>
          <a:p>
            <a:endParaRPr lang="sv-SE" dirty="0"/>
          </a:p>
        </p:txBody>
      </p:sp>
      <p:pic>
        <p:nvPicPr>
          <p:cNvPr id="4" name="Picture 3"/>
          <p:cNvPicPr>
            <a:picLocks noChangeAspect="1"/>
          </p:cNvPicPr>
          <p:nvPr/>
        </p:nvPicPr>
        <p:blipFill>
          <a:blip r:embed="rId2"/>
          <a:stretch>
            <a:fillRect/>
          </a:stretch>
        </p:blipFill>
        <p:spPr>
          <a:xfrm>
            <a:off x="1883972" y="3292248"/>
            <a:ext cx="8424055" cy="2079852"/>
          </a:xfrm>
          <a:prstGeom prst="rect">
            <a:avLst/>
          </a:prstGeom>
        </p:spPr>
      </p:pic>
    </p:spTree>
    <p:extLst>
      <p:ext uri="{BB962C8B-B14F-4D97-AF65-F5344CB8AC3E}">
        <p14:creationId xmlns:p14="http://schemas.microsoft.com/office/powerpoint/2010/main" val="11386221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Crow’s</a:t>
            </a:r>
            <a:r>
              <a:rPr lang="sv-SE" dirty="0"/>
              <a:t> </a:t>
            </a:r>
            <a:r>
              <a:rPr lang="sv-SE" dirty="0" err="1"/>
              <a:t>Foot</a:t>
            </a:r>
            <a:r>
              <a:rPr lang="sv-SE" dirty="0"/>
              <a:t>/Martin/Information </a:t>
            </a:r>
            <a:r>
              <a:rPr lang="sv-SE" dirty="0" smtClean="0"/>
              <a:t>style</a:t>
            </a:r>
            <a:endParaRPr lang="sv-SE" dirty="0"/>
          </a:p>
        </p:txBody>
      </p:sp>
      <p:sp>
        <p:nvSpPr>
          <p:cNvPr id="3" name="Content Placeholder 2"/>
          <p:cNvSpPr>
            <a:spLocks noGrp="1"/>
          </p:cNvSpPr>
          <p:nvPr>
            <p:ph idx="1"/>
          </p:nvPr>
        </p:nvSpPr>
        <p:spPr/>
        <p:txBody>
          <a:bodyPr/>
          <a:lstStyle/>
          <a:p>
            <a:r>
              <a:rPr lang="sv-SE" dirty="0" err="1" smtClean="0"/>
              <a:t>Entity</a:t>
            </a:r>
            <a:endParaRPr lang="sv-SE" dirty="0" smtClean="0"/>
          </a:p>
          <a:p>
            <a:r>
              <a:rPr lang="sv-SE" dirty="0" smtClean="0"/>
              <a:t>Attribut</a:t>
            </a:r>
          </a:p>
          <a:p>
            <a:endParaRPr lang="sv-SE" dirty="0" smtClean="0"/>
          </a:p>
          <a:p>
            <a:endParaRPr lang="sv-SE" dirty="0" smtClean="0"/>
          </a:p>
          <a:p>
            <a:endParaRPr lang="sv-SE" dirty="0"/>
          </a:p>
        </p:txBody>
      </p:sp>
      <p:pic>
        <p:nvPicPr>
          <p:cNvPr id="4" name="Picture 3"/>
          <p:cNvPicPr>
            <a:picLocks noChangeAspect="1"/>
          </p:cNvPicPr>
          <p:nvPr/>
        </p:nvPicPr>
        <p:blipFill>
          <a:blip r:embed="rId2"/>
          <a:stretch>
            <a:fillRect/>
          </a:stretch>
        </p:blipFill>
        <p:spPr>
          <a:xfrm>
            <a:off x="5188228" y="1825624"/>
            <a:ext cx="6146522" cy="2011589"/>
          </a:xfrm>
          <a:prstGeom prst="rect">
            <a:avLst/>
          </a:prstGeom>
        </p:spPr>
      </p:pic>
    </p:spTree>
    <p:extLst>
      <p:ext uri="{BB962C8B-B14F-4D97-AF65-F5344CB8AC3E}">
        <p14:creationId xmlns:p14="http://schemas.microsoft.com/office/powerpoint/2010/main" val="3602829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Crow’s</a:t>
            </a:r>
            <a:r>
              <a:rPr lang="sv-SE" dirty="0"/>
              <a:t> </a:t>
            </a:r>
            <a:r>
              <a:rPr lang="sv-SE" dirty="0" err="1"/>
              <a:t>Foot</a:t>
            </a:r>
            <a:r>
              <a:rPr lang="sv-SE" dirty="0"/>
              <a:t>/Martin/Information </a:t>
            </a:r>
            <a:r>
              <a:rPr lang="sv-SE" dirty="0" smtClean="0"/>
              <a:t>style</a:t>
            </a:r>
            <a:endParaRPr lang="sv-SE" dirty="0"/>
          </a:p>
        </p:txBody>
      </p:sp>
      <p:sp>
        <p:nvSpPr>
          <p:cNvPr id="3" name="Content Placeholder 2"/>
          <p:cNvSpPr>
            <a:spLocks noGrp="1"/>
          </p:cNvSpPr>
          <p:nvPr>
            <p:ph idx="1"/>
          </p:nvPr>
        </p:nvSpPr>
        <p:spPr/>
        <p:txBody>
          <a:bodyPr/>
          <a:lstStyle/>
          <a:p>
            <a:r>
              <a:rPr lang="sv-SE" dirty="0" smtClean="0"/>
              <a:t>Relationer</a:t>
            </a:r>
          </a:p>
          <a:p>
            <a:endParaRPr lang="sv-SE" dirty="0" smtClean="0"/>
          </a:p>
          <a:p>
            <a:endParaRPr lang="sv-SE" dirty="0" smtClean="0"/>
          </a:p>
          <a:p>
            <a:endParaRPr lang="sv-SE" dirty="0" smtClean="0"/>
          </a:p>
          <a:p>
            <a:endParaRPr lang="sv-SE" dirty="0"/>
          </a:p>
        </p:txBody>
      </p:sp>
      <p:pic>
        <p:nvPicPr>
          <p:cNvPr id="5" name="Picture 4"/>
          <p:cNvPicPr>
            <a:picLocks noChangeAspect="1"/>
          </p:cNvPicPr>
          <p:nvPr/>
        </p:nvPicPr>
        <p:blipFill>
          <a:blip r:embed="rId2"/>
          <a:stretch>
            <a:fillRect/>
          </a:stretch>
        </p:blipFill>
        <p:spPr>
          <a:xfrm>
            <a:off x="4651601" y="2090057"/>
            <a:ext cx="6219825" cy="3200400"/>
          </a:xfrm>
          <a:prstGeom prst="rect">
            <a:avLst/>
          </a:prstGeom>
        </p:spPr>
      </p:pic>
    </p:spTree>
    <p:extLst>
      <p:ext uri="{BB962C8B-B14F-4D97-AF65-F5344CB8AC3E}">
        <p14:creationId xmlns:p14="http://schemas.microsoft.com/office/powerpoint/2010/main" val="8941032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Crow’s</a:t>
            </a:r>
            <a:r>
              <a:rPr lang="sv-SE" dirty="0"/>
              <a:t> </a:t>
            </a:r>
            <a:r>
              <a:rPr lang="sv-SE" dirty="0" err="1"/>
              <a:t>Foot</a:t>
            </a:r>
            <a:r>
              <a:rPr lang="sv-SE" dirty="0"/>
              <a:t>/Martin/Information </a:t>
            </a:r>
            <a:r>
              <a:rPr lang="sv-SE" dirty="0" smtClean="0"/>
              <a:t>style</a:t>
            </a:r>
            <a:endParaRPr lang="sv-SE" dirty="0"/>
          </a:p>
        </p:txBody>
      </p:sp>
      <p:sp>
        <p:nvSpPr>
          <p:cNvPr id="3" name="Content Placeholder 2"/>
          <p:cNvSpPr>
            <a:spLocks noGrp="1"/>
          </p:cNvSpPr>
          <p:nvPr>
            <p:ph idx="1"/>
          </p:nvPr>
        </p:nvSpPr>
        <p:spPr/>
        <p:txBody>
          <a:bodyPr/>
          <a:lstStyle/>
          <a:p>
            <a:r>
              <a:rPr lang="sv-SE" dirty="0" smtClean="0"/>
              <a:t>Exempel</a:t>
            </a:r>
          </a:p>
          <a:p>
            <a:endParaRPr lang="sv-SE" dirty="0" smtClean="0"/>
          </a:p>
          <a:p>
            <a:endParaRPr lang="sv-SE" dirty="0" smtClean="0"/>
          </a:p>
          <a:p>
            <a:endParaRPr lang="sv-SE" dirty="0" smtClean="0"/>
          </a:p>
          <a:p>
            <a:endParaRPr lang="sv-SE" dirty="0"/>
          </a:p>
        </p:txBody>
      </p:sp>
      <p:pic>
        <p:nvPicPr>
          <p:cNvPr id="4" name="Picture 3"/>
          <p:cNvPicPr>
            <a:picLocks noChangeAspect="1"/>
          </p:cNvPicPr>
          <p:nvPr/>
        </p:nvPicPr>
        <p:blipFill>
          <a:blip r:embed="rId2"/>
          <a:stretch>
            <a:fillRect/>
          </a:stretch>
        </p:blipFill>
        <p:spPr>
          <a:xfrm>
            <a:off x="2069646" y="3025548"/>
            <a:ext cx="7972425" cy="2048300"/>
          </a:xfrm>
          <a:prstGeom prst="rect">
            <a:avLst/>
          </a:prstGeom>
        </p:spPr>
      </p:pic>
    </p:spTree>
    <p:extLst>
      <p:ext uri="{BB962C8B-B14F-4D97-AF65-F5344CB8AC3E}">
        <p14:creationId xmlns:p14="http://schemas.microsoft.com/office/powerpoint/2010/main" val="18508116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
        <p:nvSpPr>
          <p:cNvPr id="4" name="Content Placeholder 3"/>
          <p:cNvSpPr>
            <a:spLocks noGrp="1"/>
          </p:cNvSpPr>
          <p:nvPr>
            <p:ph idx="1"/>
          </p:nvPr>
        </p:nvSpPr>
        <p:spPr/>
        <p:txBody>
          <a:bodyPr/>
          <a:lstStyle/>
          <a:p>
            <a:endParaRPr lang="sv-SE"/>
          </a:p>
        </p:txBody>
      </p:sp>
      <p:pic>
        <p:nvPicPr>
          <p:cNvPr id="8" name="Picture 7"/>
          <p:cNvPicPr>
            <a:picLocks noChangeAspect="1"/>
          </p:cNvPicPr>
          <p:nvPr/>
        </p:nvPicPr>
        <p:blipFill>
          <a:blip r:embed="rId3"/>
          <a:stretch>
            <a:fillRect/>
          </a:stretch>
        </p:blipFill>
        <p:spPr>
          <a:xfrm>
            <a:off x="1192110" y="1"/>
            <a:ext cx="9706549" cy="6868516"/>
          </a:xfrm>
          <a:prstGeom prst="rect">
            <a:avLst/>
          </a:prstGeom>
        </p:spPr>
      </p:pic>
    </p:spTree>
    <p:extLst>
      <p:ext uri="{BB962C8B-B14F-4D97-AF65-F5344CB8AC3E}">
        <p14:creationId xmlns:p14="http://schemas.microsoft.com/office/powerpoint/2010/main" val="3037382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Tre modeller</a:t>
            </a:r>
            <a:endParaRPr lang="sv-SE" dirty="0"/>
          </a:p>
        </p:txBody>
      </p:sp>
      <p:sp>
        <p:nvSpPr>
          <p:cNvPr id="3" name="Platshållare för innehåll 2"/>
          <p:cNvSpPr>
            <a:spLocks noGrp="1"/>
          </p:cNvSpPr>
          <p:nvPr>
            <p:ph idx="1"/>
          </p:nvPr>
        </p:nvSpPr>
        <p:spPr/>
        <p:txBody>
          <a:bodyPr>
            <a:normAutofit/>
          </a:bodyPr>
          <a:lstStyle/>
          <a:p>
            <a:r>
              <a:rPr lang="sv-SE" dirty="0" smtClean="0"/>
              <a:t>Konceptuell datamodell</a:t>
            </a:r>
          </a:p>
          <a:p>
            <a:r>
              <a:rPr lang="sv-SE" dirty="0" smtClean="0"/>
              <a:t>Logisk datamodell</a:t>
            </a:r>
          </a:p>
          <a:p>
            <a:r>
              <a:rPr lang="sv-SE" dirty="0" smtClean="0"/>
              <a:t>Fysisk datamodell</a:t>
            </a: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89521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Conceptual</a:t>
            </a:r>
            <a:r>
              <a:rPr lang="sv-SE" dirty="0" smtClean="0"/>
              <a:t>, </a:t>
            </a:r>
            <a:r>
              <a:rPr lang="sv-SE" dirty="0" err="1" smtClean="0"/>
              <a:t>Logical</a:t>
            </a:r>
            <a:r>
              <a:rPr lang="sv-SE" dirty="0" smtClean="0"/>
              <a:t> and </a:t>
            </a:r>
            <a:r>
              <a:rPr lang="sv-SE" dirty="0" err="1" smtClean="0"/>
              <a:t>Physical</a:t>
            </a:r>
            <a:r>
              <a:rPr lang="sv-SE" dirty="0" smtClean="0"/>
              <a:t> </a:t>
            </a:r>
            <a:r>
              <a:rPr lang="sv-SE" dirty="0"/>
              <a:t>data </a:t>
            </a:r>
            <a:r>
              <a:rPr lang="sv-SE" dirty="0" err="1"/>
              <a:t>model</a:t>
            </a:r>
            <a:endParaRPr lang="sv-SE" dirty="0"/>
          </a:p>
        </p:txBody>
      </p:sp>
      <p:sp>
        <p:nvSpPr>
          <p:cNvPr id="3" name="Platshållare för innehåll 2"/>
          <p:cNvSpPr>
            <a:spLocks noGrp="1"/>
          </p:cNvSpPr>
          <p:nvPr>
            <p:ph idx="1"/>
          </p:nvPr>
        </p:nvSpPr>
        <p:spPr/>
        <p:txBody>
          <a:bodyPr>
            <a:normAutofit/>
          </a:bodyPr>
          <a:lstStyle/>
          <a:p>
            <a:endParaRPr lang="sv-SE" dirty="0" smtClean="0"/>
          </a:p>
          <a:p>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pic>
        <p:nvPicPr>
          <p:cNvPr id="4" name="Picture 3"/>
          <p:cNvPicPr>
            <a:picLocks noChangeAspect="1"/>
          </p:cNvPicPr>
          <p:nvPr/>
        </p:nvPicPr>
        <p:blipFill>
          <a:blip r:embed="rId3"/>
          <a:stretch>
            <a:fillRect/>
          </a:stretch>
        </p:blipFill>
        <p:spPr>
          <a:xfrm>
            <a:off x="1023652" y="1975981"/>
            <a:ext cx="10144696" cy="3564024"/>
          </a:xfrm>
          <a:prstGeom prst="rect">
            <a:avLst/>
          </a:prstGeom>
        </p:spPr>
      </p:pic>
    </p:spTree>
    <p:extLst>
      <p:ext uri="{BB962C8B-B14F-4D97-AF65-F5344CB8AC3E}">
        <p14:creationId xmlns:p14="http://schemas.microsoft.com/office/powerpoint/2010/main" val="4279804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Conceptual</a:t>
            </a:r>
            <a:r>
              <a:rPr lang="sv-SE" dirty="0"/>
              <a:t> data </a:t>
            </a:r>
            <a:r>
              <a:rPr lang="sv-SE" dirty="0" err="1"/>
              <a:t>model</a:t>
            </a:r>
            <a:endParaRPr lang="sv-SE" dirty="0"/>
          </a:p>
        </p:txBody>
      </p:sp>
      <p:sp>
        <p:nvSpPr>
          <p:cNvPr id="3" name="Content Placeholder 2"/>
          <p:cNvSpPr>
            <a:spLocks noGrp="1"/>
          </p:cNvSpPr>
          <p:nvPr>
            <p:ph idx="1"/>
          </p:nvPr>
        </p:nvSpPr>
        <p:spPr/>
        <p:txBody>
          <a:bodyPr/>
          <a:lstStyle/>
          <a:p>
            <a:r>
              <a:rPr lang="en-US" dirty="0"/>
              <a:t>Conceptual ERD models the </a:t>
            </a:r>
            <a:r>
              <a:rPr lang="en-US" b="1" dirty="0"/>
              <a:t>business objects that should exist in a system and the relationships between them</a:t>
            </a:r>
            <a:r>
              <a:rPr lang="en-US" dirty="0"/>
              <a:t>. </a:t>
            </a:r>
            <a:endParaRPr lang="en-US" dirty="0" smtClean="0"/>
          </a:p>
          <a:p>
            <a:r>
              <a:rPr lang="en-US" dirty="0" smtClean="0"/>
              <a:t>Conceptual </a:t>
            </a:r>
            <a:r>
              <a:rPr lang="en-US" dirty="0"/>
              <a:t>model is developed to present an overall picture of the system by recognizing the business objects involved. </a:t>
            </a:r>
            <a:endParaRPr lang="en-US" dirty="0" smtClean="0"/>
          </a:p>
          <a:p>
            <a:r>
              <a:rPr lang="en-US" dirty="0" smtClean="0"/>
              <a:t>It </a:t>
            </a:r>
            <a:r>
              <a:rPr lang="en-US" dirty="0"/>
              <a:t>defines what entities exist, NOT which tables. For example, 'many to many' tables may exist in logical or physical data model but they are just shown as a relationship with no cardinality under the conceptual data model.</a:t>
            </a:r>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90245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Liten övning i grupp</a:t>
            </a:r>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pic>
        <p:nvPicPr>
          <p:cNvPr id="6" name="Content Placeholder 3"/>
          <p:cNvPicPr>
            <a:picLocks noGrp="1" noChangeAspect="1"/>
          </p:cNvPicPr>
          <p:nvPr>
            <p:ph idx="1"/>
          </p:nvPr>
        </p:nvPicPr>
        <p:blipFill>
          <a:blip r:embed="rId4"/>
          <a:stretch>
            <a:fillRect/>
          </a:stretch>
        </p:blipFill>
        <p:spPr>
          <a:xfrm>
            <a:off x="7451125" y="1690688"/>
            <a:ext cx="3902676" cy="2844867"/>
          </a:xfrm>
          <a:prstGeom prst="rect">
            <a:avLst/>
          </a:prstGeom>
        </p:spPr>
      </p:pic>
      <p:sp>
        <p:nvSpPr>
          <p:cNvPr id="7" name="Platshållare för innehåll 2"/>
          <p:cNvSpPr txBox="1">
            <a:spLocks/>
          </p:cNvSpPr>
          <p:nvPr/>
        </p:nvSpPr>
        <p:spPr>
          <a:xfrm>
            <a:off x="838200" y="1825625"/>
            <a:ext cx="69158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Finns </a:t>
            </a:r>
            <a:r>
              <a:rPr lang="en-US" dirty="0" err="1" smtClean="0"/>
              <a:t>det</a:t>
            </a:r>
            <a:r>
              <a:rPr lang="en-US" dirty="0" smtClean="0"/>
              <a:t> </a:t>
            </a:r>
            <a:r>
              <a:rPr lang="en-US" dirty="0" err="1" smtClean="0"/>
              <a:t>några</a:t>
            </a:r>
            <a:r>
              <a:rPr lang="en-US" dirty="0" smtClean="0"/>
              <a:t> </a:t>
            </a:r>
            <a:r>
              <a:rPr lang="en-US" dirty="0" err="1" smtClean="0"/>
              <a:t>uppenbara</a:t>
            </a:r>
            <a:r>
              <a:rPr lang="en-US" dirty="0" smtClean="0"/>
              <a:t> </a:t>
            </a:r>
            <a:r>
              <a:rPr lang="en-US" dirty="0" err="1" smtClean="0"/>
              <a:t>funktioner</a:t>
            </a:r>
            <a:r>
              <a:rPr lang="en-US" dirty="0" smtClean="0"/>
              <a:t> </a:t>
            </a:r>
            <a:r>
              <a:rPr lang="en-US" dirty="0" err="1" smtClean="0"/>
              <a:t>eller</a:t>
            </a:r>
            <a:r>
              <a:rPr lang="en-US" dirty="0" smtClean="0"/>
              <a:t> </a:t>
            </a:r>
            <a:r>
              <a:rPr lang="en-US" dirty="0" err="1" smtClean="0"/>
              <a:t>egenskaper</a:t>
            </a:r>
            <a:r>
              <a:rPr lang="en-US" dirty="0" smtClean="0"/>
              <a:t> vi </a:t>
            </a:r>
            <a:r>
              <a:rPr lang="en-US" dirty="0" err="1" smtClean="0"/>
              <a:t>bör</a:t>
            </a:r>
            <a:r>
              <a:rPr lang="en-US" dirty="0" smtClean="0"/>
              <a:t> ta </a:t>
            </a:r>
            <a:r>
              <a:rPr lang="en-US" dirty="0" err="1" smtClean="0"/>
              <a:t>hänsyn</a:t>
            </a:r>
            <a:r>
              <a:rPr lang="en-US" dirty="0" smtClean="0"/>
              <a:t> till </a:t>
            </a:r>
            <a:r>
              <a:rPr lang="en-US" dirty="0" err="1" smtClean="0"/>
              <a:t>i</a:t>
            </a:r>
            <a:r>
              <a:rPr lang="en-US" dirty="0" smtClean="0"/>
              <a:t> </a:t>
            </a:r>
            <a:r>
              <a:rPr lang="en-US" dirty="0" err="1" smtClean="0"/>
              <a:t>uppbyggnaden</a:t>
            </a:r>
            <a:r>
              <a:rPr lang="en-US" dirty="0" smtClean="0"/>
              <a:t> </a:t>
            </a:r>
            <a:r>
              <a:rPr lang="en-US" dirty="0" err="1" smtClean="0"/>
              <a:t>av</a:t>
            </a:r>
            <a:r>
              <a:rPr lang="en-US" dirty="0" smtClean="0"/>
              <a:t> </a:t>
            </a:r>
            <a:r>
              <a:rPr lang="en-US" dirty="0" err="1" smtClean="0"/>
              <a:t>ett</a:t>
            </a:r>
            <a:r>
              <a:rPr lang="en-US" dirty="0" smtClean="0"/>
              <a:t> </a:t>
            </a:r>
            <a:r>
              <a:rPr lang="en-US" dirty="0" err="1" smtClean="0"/>
              <a:t>stort</a:t>
            </a:r>
            <a:r>
              <a:rPr lang="en-US" dirty="0" smtClean="0"/>
              <a:t> system? </a:t>
            </a:r>
          </a:p>
          <a:p>
            <a:r>
              <a:rPr lang="en-US" dirty="0" smtClean="0"/>
              <a:t>Lite om </a:t>
            </a:r>
            <a:r>
              <a:rPr lang="en-US" dirty="0" err="1" smtClean="0"/>
              <a:t>företaget</a:t>
            </a:r>
            <a:r>
              <a:rPr lang="en-US" dirty="0" smtClean="0"/>
              <a:t> (</a:t>
            </a:r>
            <a:r>
              <a:rPr lang="en-US" dirty="0" err="1" smtClean="0"/>
              <a:t>år</a:t>
            </a:r>
            <a:r>
              <a:rPr lang="en-US" dirty="0" smtClean="0"/>
              <a:t> 2015)</a:t>
            </a:r>
          </a:p>
          <a:p>
            <a:pPr lvl="1"/>
            <a:r>
              <a:rPr lang="en-US" dirty="0" err="1" smtClean="0"/>
              <a:t>Deras</a:t>
            </a:r>
            <a:r>
              <a:rPr lang="en-US" dirty="0" smtClean="0"/>
              <a:t> </a:t>
            </a:r>
            <a:r>
              <a:rPr lang="en-US" dirty="0" err="1" smtClean="0"/>
              <a:t>huvudkontor</a:t>
            </a:r>
            <a:r>
              <a:rPr lang="en-US" dirty="0" smtClean="0"/>
              <a:t> </a:t>
            </a:r>
            <a:r>
              <a:rPr lang="en-US" dirty="0" err="1" smtClean="0"/>
              <a:t>finns</a:t>
            </a:r>
            <a:r>
              <a:rPr lang="en-US" dirty="0" smtClean="0"/>
              <a:t> </a:t>
            </a:r>
            <a:r>
              <a:rPr lang="en-US" dirty="0" err="1" smtClean="0"/>
              <a:t>i</a:t>
            </a:r>
            <a:r>
              <a:rPr lang="en-US" dirty="0" smtClean="0"/>
              <a:t> </a:t>
            </a:r>
            <a:r>
              <a:rPr lang="en-US" dirty="0" err="1" smtClean="0"/>
              <a:t>Sverige</a:t>
            </a:r>
            <a:endParaRPr lang="en-US" dirty="0" smtClean="0"/>
          </a:p>
          <a:p>
            <a:pPr lvl="1"/>
            <a:r>
              <a:rPr lang="en-US" dirty="0" err="1" smtClean="0"/>
              <a:t>Första</a:t>
            </a:r>
            <a:r>
              <a:rPr lang="en-US" dirty="0" smtClean="0"/>
              <a:t> </a:t>
            </a:r>
            <a:r>
              <a:rPr lang="en-US" dirty="0" err="1" smtClean="0"/>
              <a:t>butiken</a:t>
            </a:r>
            <a:r>
              <a:rPr lang="en-US" dirty="0" smtClean="0"/>
              <a:t> </a:t>
            </a:r>
            <a:r>
              <a:rPr lang="en-US" dirty="0" err="1" smtClean="0"/>
              <a:t>öppnade</a:t>
            </a:r>
            <a:r>
              <a:rPr lang="en-US" dirty="0" smtClean="0"/>
              <a:t> </a:t>
            </a:r>
            <a:r>
              <a:rPr lang="en-US" dirty="0" err="1" smtClean="0"/>
              <a:t>i</a:t>
            </a:r>
            <a:r>
              <a:rPr lang="en-US" dirty="0" smtClean="0"/>
              <a:t> </a:t>
            </a:r>
            <a:r>
              <a:rPr lang="en-US" dirty="0" err="1" smtClean="0"/>
              <a:t>Västerås</a:t>
            </a:r>
            <a:r>
              <a:rPr lang="en-US" dirty="0" smtClean="0"/>
              <a:t> 1947</a:t>
            </a:r>
          </a:p>
          <a:p>
            <a:pPr lvl="1"/>
            <a:r>
              <a:rPr lang="en-US" dirty="0" err="1"/>
              <a:t>Har</a:t>
            </a:r>
            <a:r>
              <a:rPr lang="en-US" dirty="0"/>
              <a:t> nu </a:t>
            </a:r>
            <a:r>
              <a:rPr lang="en-US" dirty="0" err="1"/>
              <a:t>över</a:t>
            </a:r>
            <a:r>
              <a:rPr lang="en-US" dirty="0"/>
              <a:t> 4.500 </a:t>
            </a:r>
            <a:r>
              <a:rPr lang="en-US" dirty="0" err="1"/>
              <a:t>butiker</a:t>
            </a:r>
            <a:endParaRPr lang="en-US" dirty="0"/>
          </a:p>
          <a:p>
            <a:pPr lvl="1"/>
            <a:r>
              <a:rPr lang="en-US" dirty="0" smtClean="0"/>
              <a:t>Finns </a:t>
            </a:r>
            <a:r>
              <a:rPr lang="en-US" dirty="0" err="1" smtClean="0"/>
              <a:t>i</a:t>
            </a:r>
            <a:r>
              <a:rPr lang="en-US" dirty="0" smtClean="0"/>
              <a:t> 62 </a:t>
            </a:r>
            <a:r>
              <a:rPr lang="en-US" dirty="0" err="1" smtClean="0"/>
              <a:t>länder</a:t>
            </a:r>
            <a:endParaRPr lang="en-US" dirty="0" smtClean="0"/>
          </a:p>
          <a:p>
            <a:pPr lvl="1"/>
            <a:r>
              <a:rPr lang="en-US" dirty="0" smtClean="0"/>
              <a:t>De </a:t>
            </a:r>
            <a:r>
              <a:rPr lang="en-US" dirty="0" err="1" smtClean="0"/>
              <a:t>är</a:t>
            </a:r>
            <a:r>
              <a:rPr lang="en-US" dirty="0" smtClean="0"/>
              <a:t> </a:t>
            </a:r>
            <a:r>
              <a:rPr lang="en-US" dirty="0" err="1" smtClean="0"/>
              <a:t>nr</a:t>
            </a:r>
            <a:r>
              <a:rPr lang="en-US" dirty="0" smtClean="0"/>
              <a:t> 2 </a:t>
            </a:r>
            <a:r>
              <a:rPr lang="en-US" dirty="0" err="1" smtClean="0"/>
              <a:t>i</a:t>
            </a:r>
            <a:r>
              <a:rPr lang="en-US" dirty="0" smtClean="0"/>
              <a:t> </a:t>
            </a:r>
            <a:r>
              <a:rPr lang="en-US" dirty="0" err="1" smtClean="0"/>
              <a:t>världen</a:t>
            </a:r>
            <a:r>
              <a:rPr lang="en-US" dirty="0" smtClean="0"/>
              <a:t>, </a:t>
            </a:r>
            <a:r>
              <a:rPr lang="en-US" dirty="0" err="1" smtClean="0"/>
              <a:t>bakom</a:t>
            </a:r>
            <a:r>
              <a:rPr lang="en-US" dirty="0" smtClean="0"/>
              <a:t> </a:t>
            </a:r>
            <a:r>
              <a:rPr lang="en-US" dirty="0" err="1" smtClean="0"/>
              <a:t>spanska</a:t>
            </a:r>
            <a:r>
              <a:rPr lang="en-US" dirty="0" smtClean="0"/>
              <a:t> </a:t>
            </a:r>
            <a:r>
              <a:rPr lang="en-US" dirty="0" err="1" smtClean="0"/>
              <a:t>Inditex</a:t>
            </a:r>
            <a:endParaRPr lang="en-US" dirty="0" smtClean="0"/>
          </a:p>
          <a:p>
            <a:pPr marL="0" indent="0">
              <a:buFont typeface="Arial" panose="020B0604020202020204" pitchFamily="34" charset="0"/>
              <a:buNone/>
            </a:pPr>
            <a:endParaRPr lang="sv-SE" dirty="0"/>
          </a:p>
        </p:txBody>
      </p:sp>
    </p:spTree>
    <p:extLst>
      <p:ext uri="{BB962C8B-B14F-4D97-AF65-F5344CB8AC3E}">
        <p14:creationId xmlns:p14="http://schemas.microsoft.com/office/powerpoint/2010/main" val="1765149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Conceptual</a:t>
            </a:r>
            <a:r>
              <a:rPr lang="sv-SE" dirty="0"/>
              <a:t> data </a:t>
            </a:r>
            <a:r>
              <a:rPr lang="sv-SE" dirty="0" err="1"/>
              <a:t>model</a:t>
            </a:r>
            <a:r>
              <a:rPr lang="sv-SE" dirty="0"/>
              <a:t> </a:t>
            </a:r>
            <a:r>
              <a:rPr lang="sv-SE" dirty="0" err="1"/>
              <a:t>example</a:t>
            </a:r>
            <a:endParaRPr lang="sv-SE" dirty="0"/>
          </a:p>
        </p:txBody>
      </p:sp>
      <p:sp>
        <p:nvSpPr>
          <p:cNvPr id="3" name="Content Placeholder 2"/>
          <p:cNvSpPr>
            <a:spLocks noGrp="1"/>
          </p:cNvSpPr>
          <p:nvPr>
            <p:ph idx="1"/>
          </p:nvPr>
        </p:nvSpPr>
        <p:spPr/>
        <p:txBody>
          <a:bodyPr/>
          <a:lstStyle/>
          <a:p>
            <a:endParaRPr lang="sv-SE" dirty="0"/>
          </a:p>
        </p:txBody>
      </p:sp>
      <p:pic>
        <p:nvPicPr>
          <p:cNvPr id="4" name="Picture 3"/>
          <p:cNvPicPr>
            <a:picLocks noChangeAspect="1"/>
          </p:cNvPicPr>
          <p:nvPr/>
        </p:nvPicPr>
        <p:blipFill>
          <a:blip r:embed="rId3"/>
          <a:stretch>
            <a:fillRect/>
          </a:stretch>
        </p:blipFill>
        <p:spPr>
          <a:xfrm>
            <a:off x="2634043" y="2607275"/>
            <a:ext cx="6781806" cy="2579682"/>
          </a:xfrm>
          <a:prstGeom prst="rect">
            <a:avLst/>
          </a:prstGeom>
        </p:spPr>
      </p:pic>
      <p:pic>
        <p:nvPicPr>
          <p:cNvPr id="5" name="Nackademin svart.jpg"/>
          <p:cNvPicPr/>
          <p:nvPr/>
        </p:nvPicPr>
        <p:blipFill>
          <a:blip r:embed="rId4">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22978798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Logical</a:t>
            </a:r>
            <a:r>
              <a:rPr lang="sv-SE" dirty="0"/>
              <a:t> data </a:t>
            </a:r>
            <a:r>
              <a:rPr lang="sv-SE" dirty="0" err="1"/>
              <a:t>model</a:t>
            </a:r>
            <a:endParaRPr lang="sv-SE" dirty="0"/>
          </a:p>
        </p:txBody>
      </p:sp>
      <p:sp>
        <p:nvSpPr>
          <p:cNvPr id="3" name="Content Placeholder 2"/>
          <p:cNvSpPr>
            <a:spLocks noGrp="1"/>
          </p:cNvSpPr>
          <p:nvPr>
            <p:ph idx="1"/>
          </p:nvPr>
        </p:nvSpPr>
        <p:spPr/>
        <p:txBody>
          <a:bodyPr/>
          <a:lstStyle/>
          <a:p>
            <a:r>
              <a:rPr lang="en-US" dirty="0"/>
              <a:t>Logical ERD is a </a:t>
            </a:r>
            <a:r>
              <a:rPr lang="en-US" b="1" dirty="0"/>
              <a:t>detailed version of a Conceptual ERD</a:t>
            </a:r>
            <a:r>
              <a:rPr lang="en-US" dirty="0"/>
              <a:t>. </a:t>
            </a:r>
            <a:endParaRPr lang="en-US" dirty="0" smtClean="0"/>
          </a:p>
          <a:p>
            <a:r>
              <a:rPr lang="en-US" dirty="0" smtClean="0"/>
              <a:t>A </a:t>
            </a:r>
            <a:r>
              <a:rPr lang="en-US" dirty="0"/>
              <a:t>logical ER model is developed to enrich a conceptual model by defining explicitly the columns in each entity and introducing operational and transactional entities. </a:t>
            </a:r>
            <a:endParaRPr lang="en-US" dirty="0" smtClean="0"/>
          </a:p>
          <a:p>
            <a:r>
              <a:rPr lang="en-US" dirty="0" smtClean="0"/>
              <a:t>Although </a:t>
            </a:r>
            <a:r>
              <a:rPr lang="en-US" dirty="0"/>
              <a:t>a logical data model is still independent of the actual database system in which the database will be created, you can still take that into consideration if it affects the design.</a:t>
            </a:r>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06709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Logical</a:t>
            </a:r>
            <a:r>
              <a:rPr lang="sv-SE" dirty="0"/>
              <a:t> data </a:t>
            </a:r>
            <a:r>
              <a:rPr lang="sv-SE" dirty="0" err="1"/>
              <a:t>model</a:t>
            </a:r>
            <a:r>
              <a:rPr lang="sv-SE" dirty="0"/>
              <a:t> </a:t>
            </a:r>
            <a:r>
              <a:rPr lang="sv-SE" dirty="0" err="1"/>
              <a:t>example</a:t>
            </a:r>
            <a:endParaRPr lang="sv-SE" dirty="0"/>
          </a:p>
        </p:txBody>
      </p:sp>
      <p:sp>
        <p:nvSpPr>
          <p:cNvPr id="3" name="Content Placeholder 2"/>
          <p:cNvSpPr>
            <a:spLocks noGrp="1"/>
          </p:cNvSpPr>
          <p:nvPr>
            <p:ph idx="1"/>
          </p:nvPr>
        </p:nvSpPr>
        <p:spPr/>
        <p:txBody>
          <a:bodyPr/>
          <a:lstStyle/>
          <a:p>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pic>
        <p:nvPicPr>
          <p:cNvPr id="7" name="Picture 6"/>
          <p:cNvPicPr>
            <a:picLocks noChangeAspect="1"/>
          </p:cNvPicPr>
          <p:nvPr/>
        </p:nvPicPr>
        <p:blipFill>
          <a:blip r:embed="rId4"/>
          <a:stretch>
            <a:fillRect/>
          </a:stretch>
        </p:blipFill>
        <p:spPr>
          <a:xfrm>
            <a:off x="1124817" y="1825625"/>
            <a:ext cx="10402396" cy="3549564"/>
          </a:xfrm>
          <a:prstGeom prst="rect">
            <a:avLst/>
          </a:prstGeom>
        </p:spPr>
      </p:pic>
    </p:spTree>
    <p:extLst>
      <p:ext uri="{BB962C8B-B14F-4D97-AF65-F5344CB8AC3E}">
        <p14:creationId xmlns:p14="http://schemas.microsoft.com/office/powerpoint/2010/main" val="23361653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Physical</a:t>
            </a:r>
            <a:r>
              <a:rPr lang="sv-SE" dirty="0"/>
              <a:t> data </a:t>
            </a:r>
            <a:r>
              <a:rPr lang="sv-SE" dirty="0" err="1"/>
              <a:t>model</a:t>
            </a:r>
            <a:endParaRPr lang="sv-SE" dirty="0"/>
          </a:p>
        </p:txBody>
      </p:sp>
      <p:sp>
        <p:nvSpPr>
          <p:cNvPr id="3" name="Content Placeholder 2"/>
          <p:cNvSpPr>
            <a:spLocks noGrp="1"/>
          </p:cNvSpPr>
          <p:nvPr>
            <p:ph idx="1"/>
          </p:nvPr>
        </p:nvSpPr>
        <p:spPr/>
        <p:txBody>
          <a:bodyPr/>
          <a:lstStyle/>
          <a:p>
            <a:r>
              <a:rPr lang="en-US" dirty="0"/>
              <a:t>Physical ERD </a:t>
            </a:r>
            <a:r>
              <a:rPr lang="en-US" b="1" dirty="0"/>
              <a:t>represents the actual design blueprint of a relational database</a:t>
            </a:r>
            <a:r>
              <a:rPr lang="en-US" dirty="0"/>
              <a:t>. </a:t>
            </a:r>
            <a:endParaRPr lang="en-US" dirty="0" smtClean="0"/>
          </a:p>
          <a:p>
            <a:r>
              <a:rPr lang="en-US" dirty="0" smtClean="0"/>
              <a:t>A </a:t>
            </a:r>
            <a:r>
              <a:rPr lang="en-US" dirty="0"/>
              <a:t>physical data model elaborates on the logical data model by assigning each column with type, length, </a:t>
            </a:r>
            <a:r>
              <a:rPr lang="en-US" dirty="0" err="1"/>
              <a:t>nullable</a:t>
            </a:r>
            <a:r>
              <a:rPr lang="en-US" dirty="0"/>
              <a:t>, etc. </a:t>
            </a:r>
            <a:endParaRPr lang="en-US" dirty="0" smtClean="0"/>
          </a:p>
          <a:p>
            <a:r>
              <a:rPr lang="en-US" dirty="0" smtClean="0"/>
              <a:t>Since </a:t>
            </a:r>
            <a:r>
              <a:rPr lang="en-US" dirty="0"/>
              <a:t>a physical ERD represents how data should be structured and related in a specific DBMS it is important to consider the convention and restriction of the actual database system in which the database will be created. </a:t>
            </a:r>
            <a:endParaRPr lang="en-US" dirty="0" smtClean="0"/>
          </a:p>
          <a:p>
            <a:r>
              <a:rPr lang="en-US" dirty="0" smtClean="0"/>
              <a:t>Make </a:t>
            </a:r>
            <a:r>
              <a:rPr lang="en-US" dirty="0"/>
              <a:t>sure the column types are supported by the DBMS and reserved words are not used in naming entities and columns. </a:t>
            </a:r>
            <a:endParaRPr lang="sv-SE" dirty="0"/>
          </a:p>
        </p:txBody>
      </p:sp>
    </p:spTree>
    <p:extLst>
      <p:ext uri="{BB962C8B-B14F-4D97-AF65-F5344CB8AC3E}">
        <p14:creationId xmlns:p14="http://schemas.microsoft.com/office/powerpoint/2010/main" val="258854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Physical</a:t>
            </a:r>
            <a:r>
              <a:rPr lang="sv-SE" dirty="0" smtClean="0"/>
              <a:t> </a:t>
            </a:r>
            <a:r>
              <a:rPr lang="sv-SE" dirty="0"/>
              <a:t>data </a:t>
            </a:r>
            <a:r>
              <a:rPr lang="sv-SE" dirty="0" err="1"/>
              <a:t>model</a:t>
            </a:r>
            <a:r>
              <a:rPr lang="sv-SE" dirty="0"/>
              <a:t> </a:t>
            </a:r>
            <a:r>
              <a:rPr lang="sv-SE" dirty="0" err="1"/>
              <a:t>example</a:t>
            </a:r>
            <a:endParaRPr lang="sv-SE" dirty="0"/>
          </a:p>
        </p:txBody>
      </p:sp>
      <p:sp>
        <p:nvSpPr>
          <p:cNvPr id="3" name="Content Placeholder 2"/>
          <p:cNvSpPr>
            <a:spLocks noGrp="1"/>
          </p:cNvSpPr>
          <p:nvPr>
            <p:ph idx="1"/>
          </p:nvPr>
        </p:nvSpPr>
        <p:spPr/>
        <p:txBody>
          <a:bodyPr/>
          <a:lstStyle/>
          <a:p>
            <a:endParaRPr lang="sv-SE" dirty="0"/>
          </a:p>
        </p:txBody>
      </p:sp>
      <p:pic>
        <p:nvPicPr>
          <p:cNvPr id="5" name="Nackademin svart.jpg"/>
          <p:cNvPicPr/>
          <p:nvPr/>
        </p:nvPicPr>
        <p:blipFill>
          <a:blip r:embed="rId3">
            <a:extLst/>
          </a:blip>
          <a:stretch>
            <a:fillRect/>
          </a:stretch>
        </p:blipFill>
        <p:spPr>
          <a:xfrm>
            <a:off x="8717284" y="5825297"/>
            <a:ext cx="3064507" cy="351666"/>
          </a:xfrm>
          <a:prstGeom prst="rect">
            <a:avLst/>
          </a:prstGeom>
          <a:ln w="3175">
            <a:miter lim="400000"/>
          </a:ln>
        </p:spPr>
      </p:pic>
      <p:pic>
        <p:nvPicPr>
          <p:cNvPr id="4" name="Picture 3"/>
          <p:cNvPicPr>
            <a:picLocks noChangeAspect="1"/>
          </p:cNvPicPr>
          <p:nvPr/>
        </p:nvPicPr>
        <p:blipFill>
          <a:blip r:embed="rId4"/>
          <a:stretch>
            <a:fillRect/>
          </a:stretch>
        </p:blipFill>
        <p:spPr>
          <a:xfrm>
            <a:off x="-14984" y="1766885"/>
            <a:ext cx="12119150" cy="4918120"/>
          </a:xfrm>
          <a:prstGeom prst="rect">
            <a:avLst/>
          </a:prstGeom>
        </p:spPr>
      </p:pic>
    </p:spTree>
    <p:extLst>
      <p:ext uri="{BB962C8B-B14F-4D97-AF65-F5344CB8AC3E}">
        <p14:creationId xmlns:p14="http://schemas.microsoft.com/office/powerpoint/2010/main" val="34237504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Övning</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smtClean="0"/>
              <a:t>Vi ska designa IT-system för ett badhus. Bland annat dessa egenskaper ska finnas (gärna fler):</a:t>
            </a:r>
          </a:p>
          <a:p>
            <a:r>
              <a:rPr lang="sv-SE" dirty="0" smtClean="0"/>
              <a:t>Omklädningsrum</a:t>
            </a:r>
          </a:p>
          <a:p>
            <a:pPr lvl="1"/>
            <a:r>
              <a:rPr lang="sv-SE" dirty="0" smtClean="0"/>
              <a:t>Skåp kan hyras</a:t>
            </a:r>
          </a:p>
          <a:p>
            <a:pPr lvl="1"/>
            <a:r>
              <a:rPr lang="sv-SE" dirty="0" smtClean="0"/>
              <a:t>Badkläder kan hyras</a:t>
            </a:r>
          </a:p>
          <a:p>
            <a:r>
              <a:rPr lang="sv-SE" dirty="0" smtClean="0"/>
              <a:t>Stor pool</a:t>
            </a:r>
          </a:p>
          <a:p>
            <a:pPr lvl="1"/>
            <a:r>
              <a:rPr lang="sv-SE" dirty="0" smtClean="0"/>
              <a:t>Normalt är den för allmänheten, men ska kunna bokas för simtävlingar och skolklasser. </a:t>
            </a:r>
          </a:p>
          <a:p>
            <a:r>
              <a:rPr lang="sv-SE" dirty="0" smtClean="0"/>
              <a:t>Liten bubbelpool</a:t>
            </a:r>
            <a:endParaRPr lang="sv-SE" dirty="0"/>
          </a:p>
          <a:p>
            <a:pPr lvl="1"/>
            <a:r>
              <a:rPr lang="sv-SE" dirty="0"/>
              <a:t>Normalt är den för allmänheten, men ska kunna bokas för </a:t>
            </a:r>
            <a:r>
              <a:rPr lang="sv-SE" dirty="0" smtClean="0"/>
              <a:t>enskilda sällskap. </a:t>
            </a:r>
            <a:endParaRPr lang="sv-SE" dirty="0"/>
          </a:p>
          <a:p>
            <a:endParaRPr lang="sv-SE" dirty="0"/>
          </a:p>
        </p:txBody>
      </p:sp>
      <p:pic>
        <p:nvPicPr>
          <p:cNvPr id="5" name="Nackademin svart.jpg"/>
          <p:cNvPicPr/>
          <p:nvPr/>
        </p:nvPicPr>
        <p:blipFill>
          <a:blip r:embed="rId2">
            <a:extLst/>
          </a:blip>
          <a:stretch>
            <a:fillRect/>
          </a:stretch>
        </p:blipFill>
        <p:spPr>
          <a:xfrm>
            <a:off x="8717284" y="6136067"/>
            <a:ext cx="3064507" cy="351666"/>
          </a:xfrm>
          <a:prstGeom prst="rect">
            <a:avLst/>
          </a:prstGeom>
          <a:ln w="3175">
            <a:miter lim="400000"/>
          </a:ln>
        </p:spPr>
      </p:pic>
    </p:spTree>
    <p:extLst>
      <p:ext uri="{BB962C8B-B14F-4D97-AF65-F5344CB8AC3E}">
        <p14:creationId xmlns:p14="http://schemas.microsoft.com/office/powerpoint/2010/main" val="1065382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Summering av dagens lektion</a:t>
            </a:r>
            <a:endParaRPr lang="sv-SE" dirty="0"/>
          </a:p>
        </p:txBody>
      </p:sp>
      <p:sp>
        <p:nvSpPr>
          <p:cNvPr id="3" name="Platshållare för innehåll 2"/>
          <p:cNvSpPr>
            <a:spLocks noGrp="1"/>
          </p:cNvSpPr>
          <p:nvPr>
            <p:ph idx="1"/>
          </p:nvPr>
        </p:nvSpPr>
        <p:spPr>
          <a:xfrm>
            <a:off x="838200" y="1825625"/>
            <a:ext cx="10515600" cy="4351338"/>
          </a:xfrm>
        </p:spPr>
        <p:txBody>
          <a:bodyPr>
            <a:normAutofit/>
          </a:bodyPr>
          <a:lstStyle/>
          <a:p>
            <a:r>
              <a:rPr lang="sv-SE" dirty="0" smtClean="0"/>
              <a:t>Ha en kort summering kring vad ni har gått igenom under dagens lektionstillfälle.</a:t>
            </a:r>
          </a:p>
          <a:p>
            <a:pPr lvl="1"/>
            <a:r>
              <a:rPr lang="sv-SE" dirty="0" smtClean="0"/>
              <a:t>Grunder i design av databaser</a:t>
            </a:r>
          </a:p>
          <a:p>
            <a:pPr lvl="1"/>
            <a:r>
              <a:rPr lang="sv-SE" dirty="0" smtClean="0"/>
              <a:t>Grunder inom ER, främst med </a:t>
            </a:r>
            <a:r>
              <a:rPr lang="sv-SE" dirty="0" err="1" smtClean="0"/>
              <a:t>Crow’s</a:t>
            </a:r>
            <a:r>
              <a:rPr lang="sv-SE" dirty="0" smtClean="0"/>
              <a:t> </a:t>
            </a:r>
            <a:r>
              <a:rPr lang="sv-SE" dirty="0" err="1" smtClean="0"/>
              <a:t>foot</a:t>
            </a:r>
            <a:endParaRPr lang="sv-SE" dirty="0"/>
          </a:p>
          <a:p>
            <a:pPr lvl="1"/>
            <a:endParaRPr lang="sv-SE" dirty="0"/>
          </a:p>
          <a:p>
            <a:r>
              <a:rPr lang="sv-SE" dirty="0" smtClean="0"/>
              <a:t>Lyft gärna de studerande reflektioner kring dagens lektion.</a:t>
            </a:r>
          </a:p>
          <a:p>
            <a:pPr marL="457200" lvl="1" indent="0">
              <a:buNone/>
            </a:pPr>
            <a:r>
              <a:rPr lang="sv-SE" sz="2000" dirty="0" smtClean="0"/>
              <a:t>(Vad tar de med sig från dagens lektion? Finns det något som var extra svårt att förstå? Finns det något som vi behöver repetera? Hur upplevde de dagens arbetsmetoder?)</a:t>
            </a:r>
            <a:endParaRPr lang="sv-SE" sz="2000"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40649733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Framåtblick inför nästa lektion</a:t>
            </a:r>
            <a:endParaRPr lang="sv-SE" dirty="0"/>
          </a:p>
        </p:txBody>
      </p:sp>
      <p:sp>
        <p:nvSpPr>
          <p:cNvPr id="3" name="Platshållare för innehåll 2"/>
          <p:cNvSpPr>
            <a:spLocks noGrp="1"/>
          </p:cNvSpPr>
          <p:nvPr>
            <p:ph idx="1"/>
          </p:nvPr>
        </p:nvSpPr>
        <p:spPr/>
        <p:txBody>
          <a:bodyPr/>
          <a:lstStyle/>
          <a:p>
            <a:r>
              <a:rPr lang="sv-SE" dirty="0" smtClean="0"/>
              <a:t>Berätta kort vad ni kommer att behandla vid nästa lektionstillfälle.</a:t>
            </a:r>
          </a:p>
          <a:p>
            <a:pPr lvl="1"/>
            <a:r>
              <a:rPr lang="sv-SE" dirty="0" smtClean="0"/>
              <a:t>Nästa lektion kommer handla om SQL-</a:t>
            </a:r>
            <a:r>
              <a:rPr lang="sv-SE" dirty="0" err="1" smtClean="0"/>
              <a:t>queries</a:t>
            </a:r>
            <a:r>
              <a:rPr lang="sv-SE" dirty="0" smtClean="0"/>
              <a:t>, med fokus på </a:t>
            </a:r>
            <a:r>
              <a:rPr lang="sv-SE" dirty="0" err="1" smtClean="0"/>
              <a:t>insert</a:t>
            </a:r>
            <a:r>
              <a:rPr lang="sv-SE" dirty="0" smtClean="0"/>
              <a:t>, </a:t>
            </a:r>
            <a:r>
              <a:rPr lang="sv-SE" dirty="0" err="1" smtClean="0"/>
              <a:t>update</a:t>
            </a:r>
            <a:r>
              <a:rPr lang="sv-SE" dirty="0" smtClean="0"/>
              <a:t> och </a:t>
            </a:r>
            <a:r>
              <a:rPr lang="sv-SE" dirty="0" err="1" smtClean="0"/>
              <a:t>delete</a:t>
            </a:r>
            <a:r>
              <a:rPr lang="sv-SE" dirty="0" smtClean="0"/>
              <a:t>.</a:t>
            </a:r>
          </a:p>
          <a:p>
            <a:pPr lvl="1"/>
            <a:r>
              <a:rPr lang="sv-SE" dirty="0" smtClean="0"/>
              <a:t>Lagrade procedurer, SP</a:t>
            </a:r>
          </a:p>
          <a:p>
            <a:r>
              <a:rPr lang="sv-SE" dirty="0" smtClean="0"/>
              <a:t>Finns det något som de studerande kan/måste förbereda sig inför nästa lektionstillfälle?</a:t>
            </a:r>
          </a:p>
          <a:p>
            <a:pPr marL="457200" lvl="1" indent="0">
              <a:buNone/>
            </a:pPr>
            <a:endParaRPr lang="sv-SE" dirty="0"/>
          </a:p>
        </p:txBody>
      </p:sp>
      <p:pic>
        <p:nvPicPr>
          <p:cNvPr id="5" name="Nackademin svart.jpg"/>
          <p:cNvPicPr/>
          <p:nvPr/>
        </p:nvPicPr>
        <p:blipFill>
          <a:blip r:embed="rId2">
            <a:extLst/>
          </a:blip>
          <a:stretch>
            <a:fillRect/>
          </a:stretch>
        </p:blipFill>
        <p:spPr>
          <a:xfrm>
            <a:off x="8717284" y="5825297"/>
            <a:ext cx="3064507" cy="351666"/>
          </a:xfrm>
          <a:prstGeom prst="rect">
            <a:avLst/>
          </a:prstGeom>
          <a:ln w="3175">
            <a:miter lim="400000"/>
          </a:ln>
        </p:spPr>
      </p:pic>
    </p:spTree>
    <p:extLst>
      <p:ext uri="{BB962C8B-B14F-4D97-AF65-F5344CB8AC3E}">
        <p14:creationId xmlns:p14="http://schemas.microsoft.com/office/powerpoint/2010/main" val="343793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HM</a:t>
            </a:r>
            <a:endParaRPr lang="sv-SE" dirty="0"/>
          </a:p>
        </p:txBody>
      </p:sp>
      <p:sp>
        <p:nvSpPr>
          <p:cNvPr id="3" name="Content Placeholder 2"/>
          <p:cNvSpPr>
            <a:spLocks noGrp="1"/>
          </p:cNvSpPr>
          <p:nvPr>
            <p:ph idx="1"/>
          </p:nvPr>
        </p:nvSpPr>
        <p:spPr>
          <a:xfrm>
            <a:off x="838200" y="1825625"/>
            <a:ext cx="4796790" cy="4351338"/>
          </a:xfrm>
        </p:spPr>
        <p:txBody>
          <a:bodyPr/>
          <a:lstStyle/>
          <a:p>
            <a:r>
              <a:rPr lang="sv-SE" dirty="0" smtClean="0"/>
              <a:t>A</a:t>
            </a:r>
            <a:endParaRPr lang="sv-SE" dirty="0"/>
          </a:p>
          <a:p>
            <a:pPr lvl="1"/>
            <a:endParaRPr lang="sv-SE" dirty="0" smtClean="0"/>
          </a:p>
          <a:p>
            <a:endParaRPr lang="sv-SE" dirty="0" smtClean="0"/>
          </a:p>
          <a:p>
            <a:pPr lvl="1"/>
            <a:endParaRPr lang="sv-SE" dirty="0"/>
          </a:p>
        </p:txBody>
      </p:sp>
      <p:sp>
        <p:nvSpPr>
          <p:cNvPr id="4" name="Content Placeholder 2"/>
          <p:cNvSpPr txBox="1">
            <a:spLocks/>
          </p:cNvSpPr>
          <p:nvPr/>
        </p:nvSpPr>
        <p:spPr>
          <a:xfrm>
            <a:off x="5901690" y="1825625"/>
            <a:ext cx="479679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smtClean="0"/>
              <a:t>B</a:t>
            </a:r>
            <a:endParaRPr lang="sv-SE" dirty="0" smtClean="0"/>
          </a:p>
          <a:p>
            <a:endParaRPr lang="sv-SE" dirty="0" smtClean="0"/>
          </a:p>
          <a:p>
            <a:pPr lvl="1"/>
            <a:endParaRPr lang="sv-SE" dirty="0"/>
          </a:p>
        </p:txBody>
      </p:sp>
    </p:spTree>
    <p:extLst>
      <p:ext uri="{BB962C8B-B14F-4D97-AF65-F5344CB8AC3E}">
        <p14:creationId xmlns:p14="http://schemas.microsoft.com/office/powerpoint/2010/main" val="482882550"/>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6426</TotalTime>
  <Words>3578</Words>
  <Application>Microsoft Office PowerPoint</Application>
  <PresentationFormat>Widescreen</PresentationFormat>
  <Paragraphs>805</Paragraphs>
  <Slides>87</Slides>
  <Notes>19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Calibri</vt:lpstr>
      <vt:lpstr>Calibri Light</vt:lpstr>
      <vt:lpstr>Vollkorn Bold</vt:lpstr>
      <vt:lpstr>Office-tema</vt:lpstr>
      <vt:lpstr>Databashantering, DEVOPS20 Design och ER, del 4  Utbildare: Mikael Lönnroos</vt:lpstr>
      <vt:lpstr>Kort summering av föregående lektion/ev. lektioner</vt:lpstr>
      <vt:lpstr>Lektionstillfällets mål och metod</vt:lpstr>
      <vt:lpstr>The blind man and the elephant</vt:lpstr>
      <vt:lpstr>ETL, Extract Transform Load</vt:lpstr>
      <vt:lpstr>ETL, Extract Transform Load</vt:lpstr>
      <vt:lpstr>ETL, Extract Transform Load</vt:lpstr>
      <vt:lpstr>Liten övning i grupp</vt:lpstr>
      <vt:lpstr>HM</vt:lpstr>
      <vt:lpstr>Datatyper i SQL Server</vt:lpstr>
      <vt:lpstr>Datatyper i SQL Server</vt:lpstr>
      <vt:lpstr>Datatyper i SQL Server</vt:lpstr>
      <vt:lpstr>Datatyper i SQL Server</vt:lpstr>
      <vt:lpstr>Datatyper i SQL Server</vt:lpstr>
      <vt:lpstr>Övning – vad skulle ni välja för datatyp?</vt:lpstr>
      <vt:lpstr>Tabell</vt:lpstr>
      <vt:lpstr>Kolumner</vt:lpstr>
      <vt:lpstr>Kolumner i tabell</vt:lpstr>
      <vt:lpstr>Tabell</vt:lpstr>
      <vt:lpstr>Objectives of good design, part 1 </vt:lpstr>
      <vt:lpstr>Objectives of good design, part 2 </vt:lpstr>
      <vt:lpstr>Advantages of good design, part 1</vt:lpstr>
      <vt:lpstr>Advantages of good design, part 2</vt:lpstr>
      <vt:lpstr>Visa ett riktigt dåligt exempel</vt:lpstr>
      <vt:lpstr>Avvikelser i databaser – Update </vt:lpstr>
      <vt:lpstr>Avvikelser i databaser – Insert</vt:lpstr>
      <vt:lpstr>Avvikelser i databaser – Delete </vt:lpstr>
      <vt:lpstr>Normalisering</vt:lpstr>
      <vt:lpstr>First normal form (1NF)</vt:lpstr>
      <vt:lpstr>First normal form (1NF)</vt:lpstr>
      <vt:lpstr>Second normal form (2NF)</vt:lpstr>
      <vt:lpstr>Second normal form (2NF)</vt:lpstr>
      <vt:lpstr>Third normal form (3NF)</vt:lpstr>
      <vt:lpstr>Third normal form (3NF)</vt:lpstr>
      <vt:lpstr>Third normal form (3NF)</vt:lpstr>
      <vt:lpstr>Boyce Codd normal form (BCNF)</vt:lpstr>
      <vt:lpstr>Normaliseringsregler</vt:lpstr>
      <vt:lpstr>PowerPoint Presentation</vt:lpstr>
      <vt:lpstr>Swing cartoon what the customer wanted</vt:lpstr>
      <vt:lpstr>Traditional design methods, part 1</vt:lpstr>
      <vt:lpstr>Traditional design methods, part 2</vt:lpstr>
      <vt:lpstr>Designprocess</vt:lpstr>
      <vt:lpstr>Designprocess</vt:lpstr>
      <vt:lpstr>Designprocess</vt:lpstr>
      <vt:lpstr>Bryt mot regler? </vt:lpstr>
      <vt:lpstr>Är det verkligen värt det? </vt:lpstr>
      <vt:lpstr>Bryter regler för mer prestanda?</vt:lpstr>
      <vt:lpstr>Om man ändå bryter mot regler</vt:lpstr>
      <vt:lpstr>PowerPoint Presentation</vt:lpstr>
      <vt:lpstr>PowerPoint Presentation</vt:lpstr>
      <vt:lpstr>PowerPoint Presentation</vt:lpstr>
      <vt:lpstr>PowerPoint Presentation</vt:lpstr>
      <vt:lpstr>Skapare av ER</vt:lpstr>
      <vt:lpstr>Skapare av ER</vt:lpstr>
      <vt:lpstr>Skapare av ER</vt:lpstr>
      <vt:lpstr>ER inom databasdesign</vt:lpstr>
      <vt:lpstr>ER inom felsökning</vt:lpstr>
      <vt:lpstr>ER inom design av affärsprocesser</vt:lpstr>
      <vt:lpstr>ER inom design av affärsprocesser</vt:lpstr>
      <vt:lpstr>Tre modeller</vt:lpstr>
      <vt:lpstr>Konceptuell datamodell</vt:lpstr>
      <vt:lpstr>Logisk datamodell</vt:lpstr>
      <vt:lpstr>Fysisk modell</vt:lpstr>
      <vt:lpstr>Entitet</vt:lpstr>
      <vt:lpstr>Entitet + attribut </vt:lpstr>
      <vt:lpstr>Relationer</vt:lpstr>
      <vt:lpstr>Relationer</vt:lpstr>
      <vt:lpstr>Kort demo – www.draw.io</vt:lpstr>
      <vt:lpstr>Steg</vt:lpstr>
      <vt:lpstr>Chen notation style</vt:lpstr>
      <vt:lpstr>Chen</vt:lpstr>
      <vt:lpstr>Chen</vt:lpstr>
      <vt:lpstr>Crow’s Foot/Martin/Information style</vt:lpstr>
      <vt:lpstr>Crow’s Foot/Martin/Information style</vt:lpstr>
      <vt:lpstr>Crow’s Foot/Martin/Information style</vt:lpstr>
      <vt:lpstr>PowerPoint Presentation</vt:lpstr>
      <vt:lpstr>Tre modeller</vt:lpstr>
      <vt:lpstr>Conceptual, Logical and Physical data model</vt:lpstr>
      <vt:lpstr>Conceptual data model</vt:lpstr>
      <vt:lpstr>Conceptual data model example</vt:lpstr>
      <vt:lpstr>Logical data model</vt:lpstr>
      <vt:lpstr>Logical data model example</vt:lpstr>
      <vt:lpstr>Physical data model</vt:lpstr>
      <vt:lpstr>Physical data model example</vt:lpstr>
      <vt:lpstr>Övning</vt:lpstr>
      <vt:lpstr>Summering av dagens lektion</vt:lpstr>
      <vt:lpstr>Framåtblick inför nästa lektion</vt:lpstr>
    </vt:vector>
  </TitlesOfParts>
  <Company>Nackademin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Lektionstillfälle X ”Ange lämpligt namn på lektionstillfälle”</dc:title>
  <dc:creator>Jens Grönlund</dc:creator>
  <cp:lastModifiedBy>Mikael Lönnroos</cp:lastModifiedBy>
  <cp:revision>40</cp:revision>
  <dcterms:created xsi:type="dcterms:W3CDTF">2017-01-26T07:04:07Z</dcterms:created>
  <dcterms:modified xsi:type="dcterms:W3CDTF">2020-11-15T21:53:37Z</dcterms:modified>
</cp:coreProperties>
</file>